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33"/>
  </p:notesMasterIdLst>
  <p:sldIdLst>
    <p:sldId id="258" r:id="rId10"/>
    <p:sldId id="286" r:id="rId11"/>
    <p:sldId id="267" r:id="rId12"/>
    <p:sldId id="268" r:id="rId13"/>
    <p:sldId id="270" r:id="rId14"/>
    <p:sldId id="263" r:id="rId15"/>
    <p:sldId id="273" r:id="rId16"/>
    <p:sldId id="265" r:id="rId17"/>
    <p:sldId id="271" r:id="rId18"/>
    <p:sldId id="275" r:id="rId19"/>
    <p:sldId id="283" r:id="rId20"/>
    <p:sldId id="282" r:id="rId21"/>
    <p:sldId id="277" r:id="rId22"/>
    <p:sldId id="276" r:id="rId23"/>
    <p:sldId id="288" r:id="rId24"/>
    <p:sldId id="287" r:id="rId25"/>
    <p:sldId id="278" r:id="rId26"/>
    <p:sldId id="284" r:id="rId27"/>
    <p:sldId id="279" r:id="rId28"/>
    <p:sldId id="280" r:id="rId29"/>
    <p:sldId id="281" r:id="rId30"/>
    <p:sldId id="266" r:id="rId31"/>
    <p:sldId id="2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94646" autoAdjust="0"/>
  </p:normalViewPr>
  <p:slideViewPr>
    <p:cSldViewPr snapToGrid="0" snapToObjects="1">
      <p:cViewPr varScale="1">
        <p:scale>
          <a:sx n="61" d="100"/>
          <a:sy n="61" d="100"/>
        </p:scale>
        <p:origin x="324" y="60"/>
      </p:cViewPr>
      <p:guideLst>
        <p:guide orient="horz" pos="2160"/>
        <p:guide pos="2880"/>
      </p:guideLst>
    </p:cSldViewPr>
  </p:slideViewPr>
  <p:outlineViewPr>
    <p:cViewPr>
      <p:scale>
        <a:sx n="33" d="100"/>
        <a:sy n="33" d="100"/>
      </p:scale>
      <p:origin x="0" y="71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B477C-B92A-4FA0-888A-B8D747B7B281}" type="datetimeFigureOut">
              <a:rPr lang="en-US" smtClean="0"/>
              <a:pPr/>
              <a:t>05/04/2017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301E8-3C4A-4B49-AE80-0AF9C49BECF1}" type="slidenum">
              <a:rPr lang="en-US" smtClean="0"/>
              <a:pPr/>
              <a:t>‹#›</a:t>
            </a:fld>
            <a:endParaRPr lang="en-US"/>
          </a:p>
        </p:txBody>
      </p:sp>
    </p:spTree>
    <p:extLst>
      <p:ext uri="{BB962C8B-B14F-4D97-AF65-F5344CB8AC3E}">
        <p14:creationId xmlns:p14="http://schemas.microsoft.com/office/powerpoint/2010/main" val="14555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the philosophy of the time…this is what people thought. </a:t>
            </a:r>
            <a:endParaRPr lang="en-US" dirty="0"/>
          </a:p>
        </p:txBody>
      </p:sp>
      <p:sp>
        <p:nvSpPr>
          <p:cNvPr id="4" name="Slide Number Placeholder 3"/>
          <p:cNvSpPr>
            <a:spLocks noGrp="1"/>
          </p:cNvSpPr>
          <p:nvPr>
            <p:ph type="sldNum" sz="quarter" idx="10"/>
          </p:nvPr>
        </p:nvSpPr>
        <p:spPr/>
        <p:txBody>
          <a:bodyPr/>
          <a:lstStyle/>
          <a:p>
            <a:fld id="{98B301E8-3C4A-4B49-AE80-0AF9C49BECF1}" type="slidenum">
              <a:rPr lang="en-US" smtClean="0"/>
              <a:pPr/>
              <a:t>3</a:t>
            </a:fld>
            <a:endParaRPr lang="en-US"/>
          </a:p>
        </p:txBody>
      </p:sp>
    </p:spTree>
    <p:extLst>
      <p:ext uri="{BB962C8B-B14F-4D97-AF65-F5344CB8AC3E}">
        <p14:creationId xmlns:p14="http://schemas.microsoft.com/office/powerpoint/2010/main" val="251565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NOTE</a:t>
            </a:r>
            <a:r>
              <a:rPr lang="en-US" b="1" baseline="0" dirty="0" smtClean="0">
                <a:solidFill>
                  <a:srgbClr val="C00000"/>
                </a:solidFill>
              </a:rPr>
              <a:t> TAKE STARTS HERE!</a:t>
            </a:r>
            <a:endParaRPr lang="en-US" b="1" dirty="0">
              <a:solidFill>
                <a:srgbClr val="C00000"/>
              </a:solidFill>
            </a:endParaRPr>
          </a:p>
        </p:txBody>
      </p:sp>
      <p:sp>
        <p:nvSpPr>
          <p:cNvPr id="4" name="Slide Number Placeholder 3"/>
          <p:cNvSpPr>
            <a:spLocks noGrp="1"/>
          </p:cNvSpPr>
          <p:nvPr>
            <p:ph type="sldNum" sz="quarter" idx="10"/>
          </p:nvPr>
        </p:nvSpPr>
        <p:spPr/>
        <p:txBody>
          <a:bodyPr/>
          <a:lstStyle/>
          <a:p>
            <a:fld id="{98B301E8-3C4A-4B49-AE80-0AF9C49BECF1}" type="slidenum">
              <a:rPr lang="en-US" smtClean="0"/>
              <a:pPr/>
              <a:t>5</a:t>
            </a:fld>
            <a:endParaRPr lang="en-US"/>
          </a:p>
        </p:txBody>
      </p:sp>
    </p:spTree>
    <p:extLst>
      <p:ext uri="{BB962C8B-B14F-4D97-AF65-F5344CB8AC3E}">
        <p14:creationId xmlns:p14="http://schemas.microsoft.com/office/powerpoint/2010/main" val="248483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3952A0-2782-481B-99B1-437F553E7B1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2275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 father invented</a:t>
            </a:r>
            <a:r>
              <a:rPr lang="en-US" baseline="0" dirty="0" smtClean="0"/>
              <a:t> “visible speech” </a:t>
            </a:r>
          </a:p>
          <a:p>
            <a:r>
              <a:rPr lang="en-US" baseline="0" dirty="0" smtClean="0"/>
              <a:t>Eugenics  - improvement by human mating. </a:t>
            </a:r>
            <a:endParaRPr lang="en-US" dirty="0"/>
          </a:p>
        </p:txBody>
      </p:sp>
      <p:sp>
        <p:nvSpPr>
          <p:cNvPr id="4" name="Slide Number Placeholder 3"/>
          <p:cNvSpPr>
            <a:spLocks noGrp="1"/>
          </p:cNvSpPr>
          <p:nvPr>
            <p:ph type="sldNum" sz="quarter" idx="10"/>
          </p:nvPr>
        </p:nvSpPr>
        <p:spPr/>
        <p:txBody>
          <a:bodyPr/>
          <a:lstStyle/>
          <a:p>
            <a:fld id="{0E3952A0-2782-481B-99B1-437F553E7B1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7808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 for students: Remember LINCOLN signed it into law – LINCOLN was PRESIDENT</a:t>
            </a:r>
            <a:r>
              <a:rPr lang="en-US" baseline="0" dirty="0" smtClean="0"/>
              <a:t> of US in WASHINGTON D.C.</a:t>
            </a:r>
            <a:endParaRPr lang="en-US" dirty="0"/>
          </a:p>
        </p:txBody>
      </p:sp>
      <p:sp>
        <p:nvSpPr>
          <p:cNvPr id="4" name="Slide Number Placeholder 3"/>
          <p:cNvSpPr>
            <a:spLocks noGrp="1"/>
          </p:cNvSpPr>
          <p:nvPr>
            <p:ph type="sldNum" sz="quarter" idx="10"/>
          </p:nvPr>
        </p:nvSpPr>
        <p:spPr/>
        <p:txBody>
          <a:bodyPr/>
          <a:lstStyle/>
          <a:p>
            <a:fld id="{0E3952A0-2782-481B-99B1-437F553E7B1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2807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5EA5A3-1D18-B44B-BC2E-77CFDDCE0A53}" type="datetimeFigureOut">
              <a:rPr lang="en-US" smtClean="0"/>
              <a:pPr/>
              <a:t>05/04/2017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7A237-9C3D-EB46-B2CF-40CE9B5F44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EA5A3-1D18-B44B-BC2E-77CFDDCE0A53}" type="datetimeFigureOut">
              <a:rPr lang="en-US" smtClean="0"/>
              <a:pPr/>
              <a:t>05/04/2017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7A237-9C3D-EB46-B2CF-40CE9B5F44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EA5A3-1D18-B44B-BC2E-77CFDDCE0A53}" type="datetimeFigureOut">
              <a:rPr lang="en-US" smtClean="0"/>
              <a:pPr/>
              <a:t>05/04/2017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7A237-9C3D-EB46-B2CF-40CE9B5F44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5A8A87B-0B81-4B25-856B-5801A2F4B8F9}" type="datetimeFigureOut">
              <a:rPr lang="en-US" smtClean="0"/>
              <a:pPr/>
              <a:t>05/04/2017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6E0B9F-E4C2-40B8-85E6-E95CCF39CA38}"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8138180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33670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377830886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9F6E0B9F-E4C2-40B8-85E6-E95CCF39CA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422885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9F6E0B9F-E4C2-40B8-85E6-E95CCF39CA3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700778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Tree>
    <p:extLst>
      <p:ext uri="{BB962C8B-B14F-4D97-AF65-F5344CB8AC3E}">
        <p14:creationId xmlns:p14="http://schemas.microsoft.com/office/powerpoint/2010/main" val="2369075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6E0B9F-E4C2-40B8-85E6-E95CCF39CA38}"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647451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0826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EA5A3-1D18-B44B-BC2E-77CFDDCE0A53}" type="datetimeFigureOut">
              <a:rPr lang="en-US" smtClean="0"/>
              <a:pPr/>
              <a:t>05/04/2017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7A237-9C3D-EB46-B2CF-40CE9B5F443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86160117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4193144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36910689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5A8A87B-0B81-4B25-856B-5801A2F4B8F9}" type="datetimeFigureOut">
              <a:rPr lang="en-US" smtClean="0"/>
              <a:pPr/>
              <a:t>05/04/2017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6E0B9F-E4C2-40B8-85E6-E95CCF39CA38}"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24812926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00696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352179516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9F6E0B9F-E4C2-40B8-85E6-E95CCF39CA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609111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9F6E0B9F-E4C2-40B8-85E6-E95CCF39CA3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22877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Tree>
    <p:extLst>
      <p:ext uri="{BB962C8B-B14F-4D97-AF65-F5344CB8AC3E}">
        <p14:creationId xmlns:p14="http://schemas.microsoft.com/office/powerpoint/2010/main" val="2597721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6E0B9F-E4C2-40B8-85E6-E95CCF39CA38}"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318532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5EA5A3-1D18-B44B-BC2E-77CFDDCE0A53}" type="datetimeFigureOut">
              <a:rPr lang="en-US" smtClean="0"/>
              <a:pPr/>
              <a:t>05/04/2017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7A237-9C3D-EB46-B2CF-40CE9B5F443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70517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61596313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1736327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225493393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5A8A87B-0B81-4B25-856B-5801A2F4B8F9}" type="datetimeFigureOut">
              <a:rPr lang="en-US" smtClean="0"/>
              <a:pPr/>
              <a:t>05/04/2017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6E0B9F-E4C2-40B8-85E6-E95CCF39CA38}"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273280364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43422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104862047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9F6E0B9F-E4C2-40B8-85E6-E95CCF39CA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418599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9F6E0B9F-E4C2-40B8-85E6-E95CCF39CA3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39462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Tree>
    <p:extLst>
      <p:ext uri="{BB962C8B-B14F-4D97-AF65-F5344CB8AC3E}">
        <p14:creationId xmlns:p14="http://schemas.microsoft.com/office/powerpoint/2010/main" val="176412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5EA5A3-1D18-B44B-BC2E-77CFDDCE0A53}" type="datetimeFigureOut">
              <a:rPr lang="en-US" smtClean="0"/>
              <a:pPr/>
              <a:t>05/04/2017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7A237-9C3D-EB46-B2CF-40CE9B5F443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6E0B9F-E4C2-40B8-85E6-E95CCF39CA38}"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720027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60226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18995592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3507528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155785267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5A8A87B-0B81-4B25-856B-5801A2F4B8F9}" type="datetimeFigureOut">
              <a:rPr lang="en-US" smtClean="0"/>
              <a:pPr/>
              <a:t>05/04/2017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6E0B9F-E4C2-40B8-85E6-E95CCF39CA38}"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424126238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33656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46504398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9F6E0B9F-E4C2-40B8-85E6-E95CCF39CA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1500289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9F6E0B9F-E4C2-40B8-85E6-E95CCF39CA3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4171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EA5A3-1D18-B44B-BC2E-77CFDDCE0A53}" type="datetimeFigureOut">
              <a:rPr lang="en-US" smtClean="0"/>
              <a:pPr/>
              <a:t>05/04/2017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17A237-9C3D-EB46-B2CF-40CE9B5F443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Tree>
    <p:extLst>
      <p:ext uri="{BB962C8B-B14F-4D97-AF65-F5344CB8AC3E}">
        <p14:creationId xmlns:p14="http://schemas.microsoft.com/office/powerpoint/2010/main" val="8330698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6E0B9F-E4C2-40B8-85E6-E95CCF39CA38}"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094286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89633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99118644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25287302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115157094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5A8A87B-0B81-4B25-856B-5801A2F4B8F9}" type="datetimeFigureOut">
              <a:rPr lang="en-US" smtClean="0"/>
              <a:pPr/>
              <a:t>05/04/2017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6E0B9F-E4C2-40B8-85E6-E95CCF39CA38}"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789864075"/>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3718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3246115636"/>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9F6E0B9F-E4C2-40B8-85E6-E95CCF39CA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02679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5EA5A3-1D18-B44B-BC2E-77CFDDCE0A53}" type="datetimeFigureOut">
              <a:rPr lang="en-US" smtClean="0"/>
              <a:pPr/>
              <a:t>05/04/2017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17A237-9C3D-EB46-B2CF-40CE9B5F443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9F6E0B9F-E4C2-40B8-85E6-E95CCF39CA3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27890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Tree>
    <p:extLst>
      <p:ext uri="{BB962C8B-B14F-4D97-AF65-F5344CB8AC3E}">
        <p14:creationId xmlns:p14="http://schemas.microsoft.com/office/powerpoint/2010/main" val="29449351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6E0B9F-E4C2-40B8-85E6-E95CCF39CA38}"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170253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41191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37309526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39579818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20617877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5A8A87B-0B81-4B25-856B-5801A2F4B8F9}" type="datetimeFigureOut">
              <a:rPr lang="en-US" smtClean="0"/>
              <a:pPr/>
              <a:t>05/04/2017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6E0B9F-E4C2-40B8-85E6-E95CCF39CA38}"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453234337"/>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68381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79671152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EA5A3-1D18-B44B-BC2E-77CFDDCE0A53}" type="datetimeFigureOut">
              <a:rPr lang="en-US" smtClean="0"/>
              <a:pPr/>
              <a:t>05/04/2017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17A237-9C3D-EB46-B2CF-40CE9B5F4439}"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9F6E0B9F-E4C2-40B8-85E6-E95CCF39CA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42023767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9F6E0B9F-E4C2-40B8-85E6-E95CCF39CA3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531151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Tree>
    <p:extLst>
      <p:ext uri="{BB962C8B-B14F-4D97-AF65-F5344CB8AC3E}">
        <p14:creationId xmlns:p14="http://schemas.microsoft.com/office/powerpoint/2010/main" val="10557258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6E0B9F-E4C2-40B8-85E6-E95CCF39CA38}"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47878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661329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72123573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1986017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30329216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5A8A87B-0B81-4B25-856B-5801A2F4B8F9}" type="datetimeFigureOut">
              <a:rPr lang="en-US" smtClean="0"/>
              <a:pPr/>
              <a:t>05/04/2017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6E0B9F-E4C2-40B8-85E6-E95CCF39CA38}"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3209391345"/>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2322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EA5A3-1D18-B44B-BC2E-77CFDDCE0A53}" type="datetimeFigureOut">
              <a:rPr lang="en-US" smtClean="0"/>
              <a:pPr/>
              <a:t>05/04/2017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7A237-9C3D-EB46-B2CF-40CE9B5F4439}"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321644152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9F6E0B9F-E4C2-40B8-85E6-E95CCF39CA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36135032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9F6E0B9F-E4C2-40B8-85E6-E95CCF39CA3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3739311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Tree>
    <p:extLst>
      <p:ext uri="{BB962C8B-B14F-4D97-AF65-F5344CB8AC3E}">
        <p14:creationId xmlns:p14="http://schemas.microsoft.com/office/powerpoint/2010/main" val="2439426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6E0B9F-E4C2-40B8-85E6-E95CCF39CA38}"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478348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316278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940291288"/>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28563411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409338447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5A8A87B-0B81-4B25-856B-5801A2F4B8F9}" type="datetimeFigureOut">
              <a:rPr lang="en-US" smtClean="0"/>
              <a:pPr/>
              <a:t>05/04/2017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6E0B9F-E4C2-40B8-85E6-E95CCF39CA38}"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392590699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EA5A3-1D18-B44B-BC2E-77CFDDCE0A53}" type="datetimeFigureOut">
              <a:rPr lang="en-US" smtClean="0"/>
              <a:pPr/>
              <a:t>05/04/2017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7A237-9C3D-EB46-B2CF-40CE9B5F4439}"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66065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1071781416"/>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9F6E0B9F-E4C2-40B8-85E6-E95CCF39CA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7772569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9F6E0B9F-E4C2-40B8-85E6-E95CCF39CA3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8883710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Tree>
    <p:extLst>
      <p:ext uri="{BB962C8B-B14F-4D97-AF65-F5344CB8AC3E}">
        <p14:creationId xmlns:p14="http://schemas.microsoft.com/office/powerpoint/2010/main" val="34938724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6E0B9F-E4C2-40B8-85E6-E95CCF39CA38}"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39079414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6E0B9F-E4C2-40B8-85E6-E95CCF39CA3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98532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5A8A87B-0B81-4B25-856B-5801A2F4B8F9}" type="datetimeFigureOut">
              <a:rPr lang="en-US" smtClean="0">
                <a:solidFill>
                  <a:srgbClr val="775F55"/>
                </a:solidFill>
              </a:rPr>
              <a:pPr/>
              <a:t>05/04/2017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6E0B9F-E4C2-40B8-85E6-E95CCF39CA3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826601168"/>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25673763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5A8A87B-0B81-4B25-856B-5801A2F4B8F9}" type="datetimeFigureOut">
              <a:rPr lang="en-US" smtClean="0">
                <a:solidFill>
                  <a:srgbClr val="775F55"/>
                </a:solidFill>
              </a:rPr>
              <a:pPr/>
              <a:t>05/04/2017</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F6E0B9F-E4C2-40B8-85E6-E95CCF39CA38}" type="slidenum">
              <a:rPr lang="en-US" smtClean="0"/>
              <a:pPr/>
              <a:t>‹#›</a:t>
            </a:fld>
            <a:endParaRPr lang="en-US"/>
          </a:p>
        </p:txBody>
      </p:sp>
    </p:spTree>
    <p:extLst>
      <p:ext uri="{BB962C8B-B14F-4D97-AF65-F5344CB8AC3E}">
        <p14:creationId xmlns:p14="http://schemas.microsoft.com/office/powerpoint/2010/main" val="18452156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EA5A3-1D18-B44B-BC2E-77CFDDCE0A53}" type="datetimeFigureOut">
              <a:rPr lang="en-US" smtClean="0"/>
              <a:pPr/>
              <a:t>05/04/2017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7A237-9C3D-EB46-B2CF-40CE9B5F44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25A8A87B-0B81-4B25-856B-5801A2F4B8F9}" type="datetimeFigureOut">
              <a:rPr lang="en-US" smtClean="0">
                <a:solidFill>
                  <a:srgbClr val="775F55"/>
                </a:solidFill>
              </a:rPr>
              <a:pPr defTabSz="914400"/>
              <a:t>05/04/2017</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9F6E0B9F-E4C2-40B8-85E6-E95CCF39CA38}" type="slidenum">
              <a:rPr lang="en-US" smtClean="0"/>
              <a:pPr defTabSz="914400"/>
              <a:t>‹#›</a:t>
            </a:fld>
            <a:endParaRPr lang="en-US"/>
          </a:p>
        </p:txBody>
      </p:sp>
    </p:spTree>
    <p:extLst>
      <p:ext uri="{BB962C8B-B14F-4D97-AF65-F5344CB8AC3E}">
        <p14:creationId xmlns:p14="http://schemas.microsoft.com/office/powerpoint/2010/main" val="2508476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25A8A87B-0B81-4B25-856B-5801A2F4B8F9}" type="datetimeFigureOut">
              <a:rPr lang="en-US" smtClean="0">
                <a:solidFill>
                  <a:srgbClr val="775F55"/>
                </a:solidFill>
              </a:rPr>
              <a:pPr defTabSz="914400"/>
              <a:t>05/04/2017</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9F6E0B9F-E4C2-40B8-85E6-E95CCF39CA38}" type="slidenum">
              <a:rPr lang="en-US" smtClean="0"/>
              <a:pPr defTabSz="914400"/>
              <a:t>‹#›</a:t>
            </a:fld>
            <a:endParaRPr lang="en-US"/>
          </a:p>
        </p:txBody>
      </p:sp>
    </p:spTree>
    <p:extLst>
      <p:ext uri="{BB962C8B-B14F-4D97-AF65-F5344CB8AC3E}">
        <p14:creationId xmlns:p14="http://schemas.microsoft.com/office/powerpoint/2010/main" val="41735303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25A8A87B-0B81-4B25-856B-5801A2F4B8F9}" type="datetimeFigureOut">
              <a:rPr lang="en-US" smtClean="0">
                <a:solidFill>
                  <a:srgbClr val="775F55"/>
                </a:solidFill>
              </a:rPr>
              <a:pPr defTabSz="914400"/>
              <a:t>05/04/2017</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9F6E0B9F-E4C2-40B8-85E6-E95CCF39CA38}" type="slidenum">
              <a:rPr lang="en-US" smtClean="0"/>
              <a:pPr defTabSz="914400"/>
              <a:t>‹#›</a:t>
            </a:fld>
            <a:endParaRPr lang="en-US"/>
          </a:p>
        </p:txBody>
      </p:sp>
    </p:spTree>
    <p:extLst>
      <p:ext uri="{BB962C8B-B14F-4D97-AF65-F5344CB8AC3E}">
        <p14:creationId xmlns:p14="http://schemas.microsoft.com/office/powerpoint/2010/main" val="30743213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25A8A87B-0B81-4B25-856B-5801A2F4B8F9}" type="datetimeFigureOut">
              <a:rPr lang="en-US" smtClean="0">
                <a:solidFill>
                  <a:srgbClr val="775F55"/>
                </a:solidFill>
              </a:rPr>
              <a:pPr defTabSz="914400"/>
              <a:t>05/04/2017</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9F6E0B9F-E4C2-40B8-85E6-E95CCF39CA38}" type="slidenum">
              <a:rPr lang="en-US" smtClean="0"/>
              <a:pPr defTabSz="914400"/>
              <a:t>‹#›</a:t>
            </a:fld>
            <a:endParaRPr lang="en-US"/>
          </a:p>
        </p:txBody>
      </p:sp>
    </p:spTree>
    <p:extLst>
      <p:ext uri="{BB962C8B-B14F-4D97-AF65-F5344CB8AC3E}">
        <p14:creationId xmlns:p14="http://schemas.microsoft.com/office/powerpoint/2010/main" val="28709679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25A8A87B-0B81-4B25-856B-5801A2F4B8F9}" type="datetimeFigureOut">
              <a:rPr lang="en-US" smtClean="0">
                <a:solidFill>
                  <a:srgbClr val="775F55"/>
                </a:solidFill>
              </a:rPr>
              <a:pPr defTabSz="914400"/>
              <a:t>05/04/2017</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9F6E0B9F-E4C2-40B8-85E6-E95CCF39CA38}" type="slidenum">
              <a:rPr lang="en-US" smtClean="0"/>
              <a:pPr defTabSz="914400"/>
              <a:t>‹#›</a:t>
            </a:fld>
            <a:endParaRPr lang="en-US"/>
          </a:p>
        </p:txBody>
      </p:sp>
    </p:spTree>
    <p:extLst>
      <p:ext uri="{BB962C8B-B14F-4D97-AF65-F5344CB8AC3E}">
        <p14:creationId xmlns:p14="http://schemas.microsoft.com/office/powerpoint/2010/main" val="36155327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25A8A87B-0B81-4B25-856B-5801A2F4B8F9}" type="datetimeFigureOut">
              <a:rPr lang="en-US" smtClean="0">
                <a:solidFill>
                  <a:srgbClr val="775F55"/>
                </a:solidFill>
              </a:rPr>
              <a:pPr defTabSz="914400"/>
              <a:t>05/04/2017</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9F6E0B9F-E4C2-40B8-85E6-E95CCF39CA38}" type="slidenum">
              <a:rPr lang="en-US" smtClean="0"/>
              <a:pPr defTabSz="914400"/>
              <a:t>‹#›</a:t>
            </a:fld>
            <a:endParaRPr lang="en-US"/>
          </a:p>
        </p:txBody>
      </p:sp>
    </p:spTree>
    <p:extLst>
      <p:ext uri="{BB962C8B-B14F-4D97-AF65-F5344CB8AC3E}">
        <p14:creationId xmlns:p14="http://schemas.microsoft.com/office/powerpoint/2010/main" val="36248178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25A8A87B-0B81-4B25-856B-5801A2F4B8F9}" type="datetimeFigureOut">
              <a:rPr lang="en-US" smtClean="0">
                <a:solidFill>
                  <a:srgbClr val="775F55"/>
                </a:solidFill>
              </a:rPr>
              <a:pPr defTabSz="914400"/>
              <a:t>05/04/2017</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9F6E0B9F-E4C2-40B8-85E6-E95CCF39CA38}" type="slidenum">
              <a:rPr lang="en-US" smtClean="0"/>
              <a:pPr defTabSz="914400"/>
              <a:t>‹#›</a:t>
            </a:fld>
            <a:endParaRPr lang="en-US"/>
          </a:p>
        </p:txBody>
      </p:sp>
    </p:spTree>
    <p:extLst>
      <p:ext uri="{BB962C8B-B14F-4D97-AF65-F5344CB8AC3E}">
        <p14:creationId xmlns:p14="http://schemas.microsoft.com/office/powerpoint/2010/main" val="24637012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25A8A87B-0B81-4B25-856B-5801A2F4B8F9}" type="datetimeFigureOut">
              <a:rPr lang="en-US" smtClean="0">
                <a:solidFill>
                  <a:srgbClr val="775F55"/>
                </a:solidFill>
              </a:rPr>
              <a:pPr defTabSz="914400"/>
              <a:t>05/04/2017</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9F6E0B9F-E4C2-40B8-85E6-E95CCF39CA38}" type="slidenum">
              <a:rPr lang="en-US" smtClean="0"/>
              <a:pPr defTabSz="914400"/>
              <a:t>‹#›</a:t>
            </a:fld>
            <a:endParaRPr lang="en-US"/>
          </a:p>
        </p:txBody>
      </p:sp>
    </p:spTree>
    <p:extLst>
      <p:ext uri="{BB962C8B-B14F-4D97-AF65-F5344CB8AC3E}">
        <p14:creationId xmlns:p14="http://schemas.microsoft.com/office/powerpoint/2010/main" val="25629025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ad.org/" TargetMode="Externa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youtube.com/watch?v=XITbj3NTLUQ&amp;safety_mode=true&amp;persist_safety_mode=1&amp;safe=active" TargetMode="Externa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41434" y="716073"/>
            <a:ext cx="8387255" cy="4135762"/>
          </a:xfrm>
        </p:spPr>
        <p:txBody>
          <a:bodyPr>
            <a:noAutofit/>
          </a:bodyPr>
          <a:lstStyle/>
          <a:p>
            <a:r>
              <a:rPr lang="en-US" sz="96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HISTORY OF ASL</a:t>
            </a:r>
            <a:endParaRPr lang="en-US" sz="96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Gallaudet &amp; </a:t>
            </a:r>
            <a:r>
              <a:rPr lang="en-US" dirty="0" err="1" smtClean="0"/>
              <a:t>Clerc</a:t>
            </a:r>
            <a:endParaRPr lang="en-US" dirty="0"/>
          </a:p>
        </p:txBody>
      </p:sp>
      <p:sp>
        <p:nvSpPr>
          <p:cNvPr id="3" name="Content Placeholder 2"/>
          <p:cNvSpPr>
            <a:spLocks noGrp="1"/>
          </p:cNvSpPr>
          <p:nvPr>
            <p:ph sz="quarter" idx="1"/>
          </p:nvPr>
        </p:nvSpPr>
        <p:spPr>
          <a:xfrm>
            <a:off x="101601" y="1600200"/>
            <a:ext cx="8849726" cy="1676400"/>
          </a:xfrm>
        </p:spPr>
        <p:txBody>
          <a:bodyPr>
            <a:normAutofit/>
          </a:bodyPr>
          <a:lstStyle/>
          <a:p>
            <a:pPr marL="457200" lvl="1" indent="0">
              <a:spcBef>
                <a:spcPct val="20000"/>
              </a:spcBef>
              <a:buNone/>
            </a:pPr>
            <a:r>
              <a:rPr lang="en-US" sz="3200" dirty="0"/>
              <a:t>Now it is known as American School for the Deaf.</a:t>
            </a:r>
          </a:p>
          <a:p>
            <a:pPr marL="457200" lvl="1" indent="0">
              <a:spcBef>
                <a:spcPct val="20000"/>
              </a:spcBef>
              <a:buNone/>
            </a:pPr>
            <a:endParaRPr lang="en-US" sz="700" dirty="0"/>
          </a:p>
        </p:txBody>
      </p:sp>
      <p:pic>
        <p:nvPicPr>
          <p:cNvPr id="1027" name="Picture 3"/>
          <p:cNvPicPr>
            <a:picLocks noChangeAspect="1" noChangeArrowheads="1"/>
          </p:cNvPicPr>
          <p:nvPr/>
        </p:nvPicPr>
        <p:blipFill>
          <a:blip r:embed="rId2" cstate="print"/>
          <a:srcRect/>
          <a:stretch>
            <a:fillRect/>
          </a:stretch>
        </p:blipFill>
        <p:spPr bwMode="auto">
          <a:xfrm>
            <a:off x="0" y="2233670"/>
            <a:ext cx="3381828" cy="263622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292957" y="4113485"/>
            <a:ext cx="5293727" cy="2333625"/>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497" y="2160358"/>
            <a:ext cx="3358044" cy="223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2648" y="4877450"/>
            <a:ext cx="2319738" cy="1569660"/>
          </a:xfrm>
          <a:prstGeom prst="rect">
            <a:avLst/>
          </a:prstGeom>
          <a:noFill/>
        </p:spPr>
        <p:txBody>
          <a:bodyPr wrap="square" rtlCol="0">
            <a:spAutoFit/>
          </a:bodyPr>
          <a:lstStyle/>
          <a:p>
            <a:r>
              <a:rPr lang="en-US" sz="3200" dirty="0" smtClean="0"/>
              <a:t>Located in Hartford, Connecticut</a:t>
            </a:r>
            <a:endParaRPr lang="en-US" sz="3200" dirty="0"/>
          </a:p>
        </p:txBody>
      </p:sp>
    </p:spTree>
    <p:extLst>
      <p:ext uri="{BB962C8B-B14F-4D97-AF65-F5344CB8AC3E}">
        <p14:creationId xmlns:p14="http://schemas.microsoft.com/office/powerpoint/2010/main" val="735076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term Deaf-Mute was beginning to be used instead of Deaf and Dumb because the deaf were now being educated. </a:t>
            </a:r>
          </a:p>
          <a:p>
            <a:pPr marL="0" indent="0">
              <a:buNone/>
            </a:pPr>
            <a:endParaRPr lang="en-US" dirty="0"/>
          </a:p>
        </p:txBody>
      </p:sp>
    </p:spTree>
    <p:extLst>
      <p:ext uri="{BB962C8B-B14F-4D97-AF65-F5344CB8AC3E}">
        <p14:creationId xmlns:p14="http://schemas.microsoft.com/office/powerpoint/2010/main" val="3573921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2" name="Title 1"/>
          <p:cNvSpPr>
            <a:spLocks noGrp="1"/>
          </p:cNvSpPr>
          <p:nvPr>
            <p:ph type="title"/>
          </p:nvPr>
        </p:nvSpPr>
        <p:spPr/>
        <p:txBody>
          <a:bodyPr>
            <a:noAutofit/>
          </a:bodyPr>
          <a:lstStyle/>
          <a:p>
            <a:r>
              <a:rPr lang="en-US" sz="4400" dirty="0" smtClean="0"/>
              <a:t>Other Figures in Deaf History</a:t>
            </a:r>
            <a:endParaRPr lang="en-US" sz="4400" dirty="0"/>
          </a:p>
        </p:txBody>
      </p:sp>
      <p:sp>
        <p:nvSpPr>
          <p:cNvPr id="4" name="Picture Placeholder 3"/>
          <p:cNvSpPr>
            <a:spLocks noGrp="1"/>
          </p:cNvSpPr>
          <p:nvPr>
            <p:ph type="pic" idx="1"/>
          </p:nvPr>
        </p:nvSpPr>
        <p:spPr/>
      </p:sp>
    </p:spTree>
    <p:extLst>
      <p:ext uri="{BB962C8B-B14F-4D97-AF65-F5344CB8AC3E}">
        <p14:creationId xmlns:p14="http://schemas.microsoft.com/office/powerpoint/2010/main" val="197728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Late 1800’s</a:t>
            </a:r>
            <a:endParaRPr lang="en-US" dirty="0"/>
          </a:p>
        </p:txBody>
      </p:sp>
      <p:sp>
        <p:nvSpPr>
          <p:cNvPr id="5" name="Content Placeholder 4"/>
          <p:cNvSpPr>
            <a:spLocks noGrp="1"/>
          </p:cNvSpPr>
          <p:nvPr>
            <p:ph sz="quarter" idx="1"/>
          </p:nvPr>
        </p:nvSpPr>
        <p:spPr>
          <a:xfrm>
            <a:off x="304800" y="1600200"/>
            <a:ext cx="8461248" cy="4881880"/>
          </a:xfrm>
        </p:spPr>
        <p:txBody>
          <a:bodyPr>
            <a:normAutofit fontScale="85000" lnSpcReduction="20000"/>
          </a:bodyPr>
          <a:lstStyle/>
          <a:p>
            <a:pPr>
              <a:spcBef>
                <a:spcPct val="20000"/>
              </a:spcBef>
              <a:buFontTx/>
              <a:buChar char="•"/>
            </a:pPr>
            <a:r>
              <a:rPr lang="en-US" sz="3200" dirty="0" smtClean="0"/>
              <a:t>Alexander Graham Bell</a:t>
            </a:r>
          </a:p>
          <a:p>
            <a:pPr marL="742950" lvl="1" indent="-285750">
              <a:spcBef>
                <a:spcPct val="20000"/>
              </a:spcBef>
              <a:buFontTx/>
              <a:buChar char="•"/>
            </a:pPr>
            <a:r>
              <a:rPr lang="en-US" sz="2800" dirty="0" smtClean="0"/>
              <a:t>A hearing inventor that married a deaf woman.</a:t>
            </a:r>
          </a:p>
          <a:p>
            <a:pPr marL="742950" lvl="1" indent="-285750">
              <a:spcBef>
                <a:spcPct val="20000"/>
              </a:spcBef>
              <a:buFontTx/>
              <a:buChar char="•"/>
            </a:pPr>
            <a:r>
              <a:rPr lang="en-US" sz="2800" dirty="0" smtClean="0"/>
              <a:t>His wife became deaf at the age of 5. </a:t>
            </a:r>
          </a:p>
          <a:p>
            <a:pPr marL="742950" lvl="1" indent="-285750">
              <a:spcBef>
                <a:spcPct val="20000"/>
              </a:spcBef>
              <a:buFontTx/>
              <a:buChar char="•"/>
            </a:pPr>
            <a:r>
              <a:rPr lang="en-US" sz="2800" dirty="0" smtClean="0"/>
              <a:t>His mother also had a hearing loss. </a:t>
            </a:r>
          </a:p>
          <a:p>
            <a:pPr marL="742950" lvl="1" indent="-285750">
              <a:spcBef>
                <a:spcPct val="20000"/>
              </a:spcBef>
              <a:buFontTx/>
              <a:buChar char="•"/>
            </a:pPr>
            <a:r>
              <a:rPr lang="en-US" sz="2800" dirty="0" smtClean="0"/>
              <a:t>He was an </a:t>
            </a:r>
            <a:r>
              <a:rPr lang="en-US" sz="2800" b="1" u="sng" dirty="0" err="1" smtClean="0"/>
              <a:t>oralist</a:t>
            </a:r>
            <a:r>
              <a:rPr lang="en-US" sz="2800" dirty="0" smtClean="0"/>
              <a:t> – believing oral skills were essential to socializing and developing. </a:t>
            </a:r>
          </a:p>
          <a:p>
            <a:pPr marL="742950" lvl="1" indent="-285750">
              <a:spcBef>
                <a:spcPct val="20000"/>
              </a:spcBef>
              <a:buFontTx/>
              <a:buChar char="•"/>
            </a:pPr>
            <a:r>
              <a:rPr lang="en-US" sz="2800" dirty="0" smtClean="0"/>
              <a:t>He also believed in </a:t>
            </a:r>
            <a:r>
              <a:rPr lang="en-US" sz="2800" u="sng" dirty="0" smtClean="0"/>
              <a:t>eugenic</a:t>
            </a:r>
            <a:r>
              <a:rPr lang="en-US" sz="2800" dirty="0" smtClean="0"/>
              <a:t> - </a:t>
            </a:r>
            <a:r>
              <a:rPr lang="en-US" dirty="0"/>
              <a:t>the science of improving a human population by controlled breeding to increase the occurrence of desirable heritable characteristics. </a:t>
            </a:r>
            <a:endParaRPr lang="en-US" dirty="0" smtClean="0"/>
          </a:p>
          <a:p>
            <a:pPr marL="1474470" lvl="3" indent="-285750">
              <a:spcBef>
                <a:spcPct val="20000"/>
              </a:spcBef>
              <a:buFontTx/>
              <a:buChar char="•"/>
            </a:pPr>
            <a:r>
              <a:rPr lang="en-US" sz="2200" dirty="0" smtClean="0"/>
              <a:t>A.G. Bell believe Deaf people should not marrying each other, stopping the spread of a bad trait.</a:t>
            </a:r>
          </a:p>
          <a:p>
            <a:pPr marL="1474470" lvl="3" indent="-285750">
              <a:spcBef>
                <a:spcPct val="20000"/>
              </a:spcBef>
              <a:buFontTx/>
              <a:buChar char="•"/>
            </a:pPr>
            <a:r>
              <a:rPr lang="en-US" sz="2200" dirty="0" smtClean="0"/>
              <a:t>What other famous person in history believed in Eugenics? </a:t>
            </a:r>
          </a:p>
          <a:p>
            <a:pPr marL="1931670" lvl="4" indent="-285750">
              <a:spcBef>
                <a:spcPct val="20000"/>
              </a:spcBef>
              <a:buFontTx/>
              <a:buChar char="•"/>
            </a:pPr>
            <a:r>
              <a:rPr lang="en-US" sz="2200" dirty="0" smtClean="0">
                <a:solidFill>
                  <a:schemeClr val="accent1">
                    <a:lumMod val="75000"/>
                  </a:schemeClr>
                </a:solidFill>
              </a:rPr>
              <a:t>HITLER!!!! </a:t>
            </a:r>
          </a:p>
          <a:p>
            <a:pPr marL="742950" lvl="1" indent="-285750">
              <a:spcBef>
                <a:spcPct val="20000"/>
              </a:spcBef>
              <a:buFontTx/>
              <a:buChar char="•"/>
            </a:pPr>
            <a:r>
              <a:rPr lang="en-US" sz="2800" i="1" dirty="0" smtClean="0"/>
              <a:t>*YES, he did invent the telephone but that was not a contribution to Deaf History</a:t>
            </a:r>
            <a:r>
              <a:rPr lang="en-US" sz="2800" dirty="0" smtClean="0"/>
              <a:t>.</a:t>
            </a:r>
          </a:p>
        </p:txBody>
      </p:sp>
      <p:pic>
        <p:nvPicPr>
          <p:cNvPr id="7" name="Picture 2"/>
          <p:cNvPicPr>
            <a:picLocks noChangeAspect="1" noChangeArrowheads="1"/>
          </p:cNvPicPr>
          <p:nvPr/>
        </p:nvPicPr>
        <p:blipFill>
          <a:blip r:embed="rId3" cstate="print"/>
          <a:srcRect/>
          <a:stretch>
            <a:fillRect/>
          </a:stretch>
        </p:blipFill>
        <p:spPr bwMode="auto">
          <a:xfrm>
            <a:off x="6477000" y="304800"/>
            <a:ext cx="1800225" cy="1800225"/>
          </a:xfrm>
          <a:prstGeom prst="rect">
            <a:avLst/>
          </a:prstGeom>
          <a:noFill/>
          <a:ln w="9525">
            <a:noFill/>
            <a:miter lim="800000"/>
            <a:headEnd/>
            <a:tailEnd/>
          </a:ln>
        </p:spPr>
      </p:pic>
    </p:spTree>
    <p:extLst>
      <p:ext uri="{BB962C8B-B14F-4D97-AF65-F5344CB8AC3E}">
        <p14:creationId xmlns:p14="http://schemas.microsoft.com/office/powerpoint/2010/main" val="1912314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linds(horizontal)">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blinds(horizontal)">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blinds(horizontal)">
                                      <p:cBhvr>
                                        <p:cTn id="33" dur="500"/>
                                        <p:tgtEl>
                                          <p:spTgt spid="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blinds(horizontal)">
                                      <p:cBhvr>
                                        <p:cTn id="38" dur="500"/>
                                        <p:tgtEl>
                                          <p:spTgt spid="5">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blinds(horizontal)">
                                      <p:cBhvr>
                                        <p:cTn id="4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7498080" y="5791200"/>
            <a:ext cx="1600200"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Gallaudet University</a:t>
            </a:r>
            <a:endParaRPr lang="en-US" dirty="0"/>
          </a:p>
        </p:txBody>
      </p:sp>
      <p:sp>
        <p:nvSpPr>
          <p:cNvPr id="3" name="Content Placeholder 2"/>
          <p:cNvSpPr>
            <a:spLocks noGrp="1"/>
          </p:cNvSpPr>
          <p:nvPr>
            <p:ph sz="quarter" idx="1"/>
          </p:nvPr>
        </p:nvSpPr>
        <p:spPr>
          <a:xfrm>
            <a:off x="228600" y="1447800"/>
            <a:ext cx="8686800" cy="5212080"/>
          </a:xfrm>
        </p:spPr>
        <p:txBody>
          <a:bodyPr>
            <a:normAutofit fontScale="92500"/>
          </a:bodyPr>
          <a:lstStyle/>
          <a:p>
            <a:pPr>
              <a:lnSpc>
                <a:spcPct val="110000"/>
              </a:lnSpc>
              <a:spcBef>
                <a:spcPts val="0"/>
              </a:spcBef>
            </a:pPr>
            <a:r>
              <a:rPr lang="en-US" dirty="0" smtClean="0"/>
              <a:t>Located in the heart of Washington DC</a:t>
            </a:r>
          </a:p>
          <a:p>
            <a:pPr>
              <a:lnSpc>
                <a:spcPct val="110000"/>
              </a:lnSpc>
              <a:spcBef>
                <a:spcPts val="0"/>
              </a:spcBef>
            </a:pPr>
            <a:r>
              <a:rPr lang="en-US" dirty="0" smtClean="0"/>
              <a:t>In 1856, the school (not university yet)</a:t>
            </a:r>
          </a:p>
          <a:p>
            <a:pPr>
              <a:lnSpc>
                <a:spcPct val="110000"/>
              </a:lnSpc>
              <a:spcBef>
                <a:spcPts val="0"/>
              </a:spcBef>
              <a:buNone/>
            </a:pPr>
            <a:r>
              <a:rPr lang="en-US" dirty="0" smtClean="0"/>
              <a:t> was first established for 12 deaf and 6 </a:t>
            </a:r>
          </a:p>
          <a:p>
            <a:pPr>
              <a:lnSpc>
                <a:spcPct val="110000"/>
              </a:lnSpc>
              <a:spcBef>
                <a:spcPts val="0"/>
              </a:spcBef>
              <a:buNone/>
            </a:pPr>
            <a:r>
              <a:rPr lang="en-US" dirty="0" smtClean="0"/>
              <a:t>blind students. </a:t>
            </a:r>
          </a:p>
          <a:p>
            <a:pPr>
              <a:lnSpc>
                <a:spcPct val="110000"/>
              </a:lnSpc>
              <a:spcBef>
                <a:spcPts val="0"/>
              </a:spcBef>
            </a:pPr>
            <a:r>
              <a:rPr lang="en-US" dirty="0" smtClean="0"/>
              <a:t>In 1864 Congress authorized the school to award college degrees and President Lincoln sign the bill into law. </a:t>
            </a:r>
          </a:p>
          <a:p>
            <a:r>
              <a:rPr lang="en-US" dirty="0" smtClean="0"/>
              <a:t>The school name was changed from Columbia Institution for the Instruction of the Deaf and Dumb and </a:t>
            </a:r>
            <a:r>
              <a:rPr lang="en-US" dirty="0" smtClean="0"/>
              <a:t>Blind – but </a:t>
            </a:r>
            <a:r>
              <a:rPr lang="en-US" dirty="0" smtClean="0"/>
              <a:t>went through several name changes before being changes to in 1986 to Gallaudet University </a:t>
            </a:r>
            <a:r>
              <a:rPr lang="en-US" dirty="0" smtClean="0"/>
              <a:t>in </a:t>
            </a:r>
            <a:r>
              <a:rPr lang="en-US" dirty="0" smtClean="0"/>
              <a:t>honor of Thomas Hopkins Gallaudet.   </a:t>
            </a:r>
            <a:endParaRPr lang="en-US" sz="2700" i="1" dirty="0"/>
          </a:p>
        </p:txBody>
      </p:sp>
      <p:pic>
        <p:nvPicPr>
          <p:cNvPr id="2050" name="Picture 2"/>
          <p:cNvPicPr>
            <a:picLocks noChangeAspect="1" noChangeArrowheads="1"/>
          </p:cNvPicPr>
          <p:nvPr/>
        </p:nvPicPr>
        <p:blipFill>
          <a:blip r:embed="rId4" cstate="print"/>
          <a:srcRect/>
          <a:stretch>
            <a:fillRect/>
          </a:stretch>
        </p:blipFill>
        <p:spPr bwMode="auto">
          <a:xfrm>
            <a:off x="6235700" y="152400"/>
            <a:ext cx="2908300" cy="2181225"/>
          </a:xfrm>
          <a:prstGeom prst="rect">
            <a:avLst/>
          </a:prstGeom>
          <a:noFill/>
          <a:ln w="9525">
            <a:noFill/>
            <a:miter lim="800000"/>
            <a:headEnd/>
            <a:tailEnd/>
          </a:ln>
        </p:spPr>
      </p:pic>
    </p:spTree>
    <p:extLst>
      <p:ext uri="{BB962C8B-B14F-4D97-AF65-F5344CB8AC3E}">
        <p14:creationId xmlns:p14="http://schemas.microsoft.com/office/powerpoint/2010/main" val="270547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4000" b="1" dirty="0" smtClean="0">
                <a:solidFill>
                  <a:schemeClr val="accent1">
                    <a:lumMod val="50000"/>
                  </a:schemeClr>
                </a:solidFill>
              </a:rPr>
              <a:t>IMPORTANT</a:t>
            </a:r>
            <a:r>
              <a:rPr lang="en-US" sz="4000" dirty="0" smtClean="0">
                <a:solidFill>
                  <a:schemeClr val="accent1">
                    <a:lumMod val="50000"/>
                  </a:schemeClr>
                </a:solidFill>
              </a:rPr>
              <a:t>!!!!</a:t>
            </a:r>
            <a:r>
              <a:rPr lang="en-US" dirty="0" smtClean="0"/>
              <a:t/>
            </a:r>
            <a:br>
              <a:rPr lang="en-US" dirty="0" smtClean="0"/>
            </a:br>
            <a:r>
              <a:rPr lang="en-US" sz="3200" dirty="0" smtClean="0"/>
              <a:t>Gallaudet University was </a:t>
            </a:r>
            <a:r>
              <a:rPr lang="en-US" sz="3200" u="sng" dirty="0" smtClean="0">
                <a:solidFill>
                  <a:srgbClr val="C00000"/>
                </a:solidFill>
              </a:rPr>
              <a:t>NOT</a:t>
            </a:r>
            <a:r>
              <a:rPr lang="en-US" sz="3200" dirty="0" smtClean="0"/>
              <a:t> the first school for the Deaf! </a:t>
            </a:r>
          </a:p>
          <a:p>
            <a:r>
              <a:rPr lang="en-US" sz="3200" dirty="0" smtClean="0"/>
              <a:t>GU was established in </a:t>
            </a:r>
          </a:p>
          <a:p>
            <a:r>
              <a:rPr lang="en-US" sz="3200" dirty="0" smtClean="0"/>
              <a:t>ASD was established in </a:t>
            </a:r>
            <a:endParaRPr lang="en-US" sz="3200" dirty="0"/>
          </a:p>
        </p:txBody>
      </p:sp>
      <p:sp>
        <p:nvSpPr>
          <p:cNvPr id="4" name="Title 1"/>
          <p:cNvSpPr>
            <a:spLocks noGrp="1"/>
          </p:cNvSpPr>
          <p:nvPr>
            <p:ph type="title"/>
          </p:nvPr>
        </p:nvSpPr>
        <p:spPr/>
        <p:txBody>
          <a:bodyPr/>
          <a:lstStyle/>
          <a:p>
            <a:r>
              <a:rPr lang="en-US" dirty="0" smtClean="0"/>
              <a:t>Gallaudet University</a:t>
            </a:r>
            <a:endParaRPr lang="en-US" dirty="0"/>
          </a:p>
        </p:txBody>
      </p:sp>
      <p:sp>
        <p:nvSpPr>
          <p:cNvPr id="5" name="TextBox 4"/>
          <p:cNvSpPr txBox="1"/>
          <p:nvPr/>
        </p:nvSpPr>
        <p:spPr>
          <a:xfrm>
            <a:off x="4689348" y="3181282"/>
            <a:ext cx="1450428" cy="584775"/>
          </a:xfrm>
          <a:prstGeom prst="rect">
            <a:avLst/>
          </a:prstGeom>
          <a:noFill/>
        </p:spPr>
        <p:txBody>
          <a:bodyPr wrap="square" rtlCol="0">
            <a:spAutoFit/>
          </a:bodyPr>
          <a:lstStyle/>
          <a:p>
            <a:r>
              <a:rPr lang="en-US" sz="3200" u="sng" dirty="0" smtClean="0">
                <a:solidFill>
                  <a:srgbClr val="C00000"/>
                </a:solidFill>
              </a:rPr>
              <a:t>1856</a:t>
            </a:r>
            <a:endParaRPr lang="en-US" sz="2000" u="sng" dirty="0">
              <a:solidFill>
                <a:srgbClr val="C00000"/>
              </a:solidFill>
            </a:endParaRPr>
          </a:p>
        </p:txBody>
      </p:sp>
      <p:sp>
        <p:nvSpPr>
          <p:cNvPr id="6" name="TextBox 5"/>
          <p:cNvSpPr txBox="1"/>
          <p:nvPr/>
        </p:nvSpPr>
        <p:spPr>
          <a:xfrm>
            <a:off x="4866290" y="3764908"/>
            <a:ext cx="1450428" cy="584775"/>
          </a:xfrm>
          <a:prstGeom prst="rect">
            <a:avLst/>
          </a:prstGeom>
          <a:noFill/>
        </p:spPr>
        <p:txBody>
          <a:bodyPr wrap="square" rtlCol="0">
            <a:spAutoFit/>
          </a:bodyPr>
          <a:lstStyle/>
          <a:p>
            <a:r>
              <a:rPr lang="en-US" sz="3200" u="sng" dirty="0" smtClean="0">
                <a:solidFill>
                  <a:schemeClr val="accent1">
                    <a:lumMod val="50000"/>
                  </a:schemeClr>
                </a:solidFill>
              </a:rPr>
              <a:t>1817</a:t>
            </a:r>
            <a:endParaRPr lang="en-US" sz="2000" u="sng" dirty="0">
              <a:solidFill>
                <a:schemeClr val="accent1">
                  <a:lumMod val="50000"/>
                </a:schemeClr>
              </a:solidFill>
            </a:endParaRPr>
          </a:p>
        </p:txBody>
      </p:sp>
    </p:spTree>
    <p:extLst>
      <p:ext uri="{BB962C8B-B14F-4D97-AF65-F5344CB8AC3E}">
        <p14:creationId xmlns:p14="http://schemas.microsoft.com/office/powerpoint/2010/main" val="3450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331" y="324135"/>
            <a:ext cx="8153400" cy="990600"/>
          </a:xfrm>
        </p:spPr>
        <p:txBody>
          <a:bodyPr>
            <a:normAutofit/>
          </a:bodyPr>
          <a:lstStyle/>
          <a:p>
            <a:r>
              <a:rPr lang="en-US" sz="5400" b="1" dirty="0" smtClean="0">
                <a:solidFill>
                  <a:schemeClr val="accent1">
                    <a:lumMod val="75000"/>
                  </a:schemeClr>
                </a:solidFill>
                <a:effectLst>
                  <a:outerShdw blurRad="38100" dist="38100" dir="2700000" algn="tl">
                    <a:srgbClr val="000000">
                      <a:alpha val="43137"/>
                    </a:srgbClr>
                  </a:outerShdw>
                </a:effectLst>
              </a:rPr>
              <a:t>KNOW THE DIFFERENCE!</a:t>
            </a:r>
            <a:endParaRPr lang="en-US" sz="5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12648" y="1600200"/>
            <a:ext cx="7603304" cy="1020170"/>
          </a:xfrm>
        </p:spPr>
        <p:txBody>
          <a:bodyPr/>
          <a:lstStyle/>
          <a:p>
            <a:r>
              <a:rPr lang="en-US" dirty="0" smtClean="0"/>
              <a:t>Gallaudet University and American School for the Deaf are TWO DIFFERENT SCHOOLS! </a:t>
            </a:r>
          </a:p>
          <a:p>
            <a:endParaRPr lang="en-US" dirty="0"/>
          </a:p>
        </p:txBody>
      </p:sp>
      <p:sp>
        <p:nvSpPr>
          <p:cNvPr id="4" name="TextBox 3"/>
          <p:cNvSpPr txBox="1"/>
          <p:nvPr/>
        </p:nvSpPr>
        <p:spPr>
          <a:xfrm>
            <a:off x="286604" y="2784143"/>
            <a:ext cx="4189862" cy="3693319"/>
          </a:xfrm>
          <a:prstGeom prst="rect">
            <a:avLst/>
          </a:prstGeom>
          <a:noFill/>
        </p:spPr>
        <p:txBody>
          <a:bodyPr wrap="square" rtlCol="0">
            <a:spAutoFit/>
          </a:bodyPr>
          <a:lstStyle/>
          <a:p>
            <a:pPr marL="342900" indent="-342900">
              <a:buFont typeface="Arial" panose="020B0604020202020204" pitchFamily="34" charset="0"/>
              <a:buChar char="•"/>
            </a:pPr>
            <a:r>
              <a:rPr lang="en-US" sz="2600" dirty="0" smtClean="0">
                <a:solidFill>
                  <a:schemeClr val="accent2">
                    <a:lumMod val="50000"/>
                  </a:schemeClr>
                </a:solidFill>
              </a:rPr>
              <a:t>Gallaudet is located in Washington DC </a:t>
            </a:r>
          </a:p>
          <a:p>
            <a:pPr marL="342900" indent="-342900">
              <a:buFont typeface="Arial" panose="020B0604020202020204" pitchFamily="34" charset="0"/>
              <a:buChar char="•"/>
            </a:pPr>
            <a:endParaRPr lang="en-US" sz="2600" dirty="0">
              <a:solidFill>
                <a:schemeClr val="accent2">
                  <a:lumMod val="50000"/>
                </a:schemeClr>
              </a:solidFill>
            </a:endParaRPr>
          </a:p>
          <a:p>
            <a:pPr marL="342900" indent="-342900">
              <a:buFont typeface="Arial" panose="020B0604020202020204" pitchFamily="34" charset="0"/>
              <a:buChar char="•"/>
            </a:pPr>
            <a:r>
              <a:rPr lang="en-US" sz="2600" dirty="0" smtClean="0">
                <a:solidFill>
                  <a:schemeClr val="accent2">
                    <a:lumMod val="50000"/>
                  </a:schemeClr>
                </a:solidFill>
              </a:rPr>
              <a:t>Started as a school but is now University</a:t>
            </a:r>
          </a:p>
          <a:p>
            <a:pPr marL="342900" indent="-342900">
              <a:buFont typeface="Arial" panose="020B0604020202020204" pitchFamily="34" charset="0"/>
              <a:buChar char="•"/>
            </a:pPr>
            <a:endParaRPr lang="en-US" sz="2600" dirty="0">
              <a:solidFill>
                <a:schemeClr val="accent2">
                  <a:lumMod val="50000"/>
                </a:schemeClr>
              </a:solidFill>
            </a:endParaRPr>
          </a:p>
          <a:p>
            <a:pPr marL="342900" indent="-342900">
              <a:buFont typeface="Arial" panose="020B0604020202020204" pitchFamily="34" charset="0"/>
              <a:buChar char="•"/>
            </a:pPr>
            <a:r>
              <a:rPr lang="en-US" sz="2600" dirty="0" smtClean="0">
                <a:solidFill>
                  <a:schemeClr val="accent2">
                    <a:lumMod val="50000"/>
                  </a:schemeClr>
                </a:solidFill>
              </a:rPr>
              <a:t>NOT Established by Gallaudet – just named in his honor! </a:t>
            </a:r>
            <a:endParaRPr lang="en-US" sz="2600" dirty="0">
              <a:solidFill>
                <a:schemeClr val="accent2">
                  <a:lumMod val="50000"/>
                </a:schemeClr>
              </a:solidFill>
            </a:endParaRPr>
          </a:p>
        </p:txBody>
      </p:sp>
      <p:sp>
        <p:nvSpPr>
          <p:cNvPr id="5" name="TextBox 4"/>
          <p:cNvSpPr txBox="1"/>
          <p:nvPr/>
        </p:nvSpPr>
        <p:spPr>
          <a:xfrm>
            <a:off x="4858602" y="2784144"/>
            <a:ext cx="4018129" cy="3293209"/>
          </a:xfrm>
          <a:prstGeom prst="rect">
            <a:avLst/>
          </a:prstGeom>
          <a:noFill/>
        </p:spPr>
        <p:txBody>
          <a:bodyPr wrap="square" rtlCol="0">
            <a:spAutoFit/>
          </a:bodyPr>
          <a:lstStyle/>
          <a:p>
            <a:pPr marL="342900" indent="-342900">
              <a:buFont typeface="Arial" panose="020B0604020202020204" pitchFamily="34" charset="0"/>
              <a:buChar char="•"/>
            </a:pPr>
            <a:r>
              <a:rPr lang="en-US" sz="2600" dirty="0" smtClean="0">
                <a:solidFill>
                  <a:schemeClr val="accent1">
                    <a:lumMod val="50000"/>
                  </a:schemeClr>
                </a:solidFill>
              </a:rPr>
              <a:t>American School for the Deaf is in </a:t>
            </a:r>
            <a:r>
              <a:rPr lang="en-US" sz="2600" dirty="0" err="1" smtClean="0">
                <a:solidFill>
                  <a:schemeClr val="accent1">
                    <a:lumMod val="50000"/>
                  </a:schemeClr>
                </a:solidFill>
              </a:rPr>
              <a:t>Hartsford</a:t>
            </a:r>
            <a:r>
              <a:rPr lang="en-US" sz="2600" dirty="0" smtClean="0">
                <a:solidFill>
                  <a:schemeClr val="accent1">
                    <a:lumMod val="50000"/>
                  </a:schemeClr>
                </a:solidFill>
              </a:rPr>
              <a:t>, Connecticut</a:t>
            </a:r>
          </a:p>
          <a:p>
            <a:pPr marL="342900" indent="-342900">
              <a:buFont typeface="Arial" panose="020B0604020202020204" pitchFamily="34" charset="0"/>
              <a:buChar char="•"/>
            </a:pPr>
            <a:endParaRPr lang="en-US" sz="2600" dirty="0" smtClean="0">
              <a:solidFill>
                <a:schemeClr val="accent1">
                  <a:lumMod val="50000"/>
                </a:schemeClr>
              </a:solidFill>
            </a:endParaRPr>
          </a:p>
          <a:p>
            <a:pPr marL="342900" indent="-342900">
              <a:buFont typeface="Arial" panose="020B0604020202020204" pitchFamily="34" charset="0"/>
              <a:buChar char="•"/>
            </a:pPr>
            <a:r>
              <a:rPr lang="en-US" sz="2600" dirty="0" smtClean="0">
                <a:solidFill>
                  <a:schemeClr val="accent1">
                    <a:lumMod val="50000"/>
                  </a:schemeClr>
                </a:solidFill>
              </a:rPr>
              <a:t>It is a school (K-12)</a:t>
            </a:r>
          </a:p>
          <a:p>
            <a:pPr marL="342900" indent="-342900">
              <a:buFont typeface="Arial" panose="020B0604020202020204" pitchFamily="34" charset="0"/>
              <a:buChar char="•"/>
            </a:pPr>
            <a:endParaRPr lang="en-US" sz="2600" dirty="0">
              <a:solidFill>
                <a:schemeClr val="accent1">
                  <a:lumMod val="50000"/>
                </a:schemeClr>
              </a:solidFill>
            </a:endParaRPr>
          </a:p>
          <a:p>
            <a:pPr marL="342900" indent="-342900">
              <a:buFont typeface="Arial" panose="020B0604020202020204" pitchFamily="34" charset="0"/>
              <a:buChar char="•"/>
            </a:pPr>
            <a:r>
              <a:rPr lang="en-US" sz="2600" dirty="0" smtClean="0">
                <a:solidFill>
                  <a:schemeClr val="accent1">
                    <a:lumMod val="50000"/>
                  </a:schemeClr>
                </a:solidFill>
              </a:rPr>
              <a:t>Established by Gallaudet and </a:t>
            </a:r>
            <a:r>
              <a:rPr lang="en-US" sz="2600" dirty="0" err="1" smtClean="0">
                <a:solidFill>
                  <a:schemeClr val="accent1">
                    <a:lumMod val="50000"/>
                  </a:schemeClr>
                </a:solidFill>
              </a:rPr>
              <a:t>Clerc</a:t>
            </a:r>
            <a:endParaRPr lang="en-US" sz="2600" dirty="0" smtClean="0">
              <a:solidFill>
                <a:schemeClr val="accent1">
                  <a:lumMod val="50000"/>
                </a:schemeClr>
              </a:solidFill>
            </a:endParaRPr>
          </a:p>
        </p:txBody>
      </p:sp>
    </p:spTree>
    <p:extLst>
      <p:ext uri="{BB962C8B-B14F-4D97-AF65-F5344CB8AC3E}">
        <p14:creationId xmlns:p14="http://schemas.microsoft.com/office/powerpoint/2010/main" val="220878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NAD</a:t>
            </a:r>
            <a:endParaRPr lang="en-US" dirty="0"/>
          </a:p>
        </p:txBody>
      </p:sp>
      <p:sp>
        <p:nvSpPr>
          <p:cNvPr id="3" name="Content Placeholder 2"/>
          <p:cNvSpPr>
            <a:spLocks noGrp="1"/>
          </p:cNvSpPr>
          <p:nvPr>
            <p:ph sz="quarter" idx="1"/>
          </p:nvPr>
        </p:nvSpPr>
        <p:spPr>
          <a:xfrm>
            <a:off x="533400" y="1600200"/>
            <a:ext cx="8232648" cy="4724400"/>
          </a:xfrm>
        </p:spPr>
        <p:txBody>
          <a:bodyPr/>
          <a:lstStyle/>
          <a:p>
            <a:r>
              <a:rPr lang="en-US" sz="3200" dirty="0" smtClean="0"/>
              <a:t>National Association of the Deaf</a:t>
            </a:r>
          </a:p>
          <a:p>
            <a:pPr lvl="1"/>
            <a:r>
              <a:rPr lang="en-US" dirty="0" smtClean="0"/>
              <a:t>Established in 1880</a:t>
            </a:r>
          </a:p>
          <a:p>
            <a:pPr lvl="1"/>
            <a:r>
              <a:rPr lang="en-US" dirty="0" smtClean="0"/>
              <a:t>It is the “nation's premier civil rights organization of, by and for deaf and hard of hearing individuals in the United States of America.”     </a:t>
            </a:r>
            <a:r>
              <a:rPr lang="en-US" i="1" dirty="0" smtClean="0">
                <a:hlinkClick r:id="rId2"/>
              </a:rPr>
              <a:t>www.nad.org</a:t>
            </a:r>
            <a:r>
              <a:rPr lang="en-US" i="1" dirty="0" smtClean="0"/>
              <a:t/>
            </a:r>
            <a:br>
              <a:rPr lang="en-US" i="1" dirty="0" smtClean="0"/>
            </a:br>
            <a:endParaRPr lang="en-US" i="1" dirty="0"/>
          </a:p>
        </p:txBody>
      </p:sp>
      <p:pic>
        <p:nvPicPr>
          <p:cNvPr id="1028" name="Picture 4"/>
          <p:cNvPicPr>
            <a:picLocks noChangeAspect="1" noChangeArrowheads="1"/>
          </p:cNvPicPr>
          <p:nvPr/>
        </p:nvPicPr>
        <p:blipFill>
          <a:blip r:embed="rId3" cstate="print"/>
          <a:srcRect/>
          <a:stretch>
            <a:fillRect/>
          </a:stretch>
        </p:blipFill>
        <p:spPr bwMode="auto">
          <a:xfrm>
            <a:off x="3429000" y="3962400"/>
            <a:ext cx="2247900" cy="2247900"/>
          </a:xfrm>
          <a:prstGeom prst="rect">
            <a:avLst/>
          </a:prstGeom>
          <a:noFill/>
          <a:ln w="9525">
            <a:noFill/>
            <a:miter lim="800000"/>
            <a:headEnd/>
            <a:tailEnd/>
          </a:ln>
        </p:spPr>
      </p:pic>
    </p:spTree>
    <p:extLst>
      <p:ext uri="{BB962C8B-B14F-4D97-AF65-F5344CB8AC3E}">
        <p14:creationId xmlns:p14="http://schemas.microsoft.com/office/powerpoint/2010/main" val="329673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The NAD has helped change to terms from Deaf and Dumb, and Deaf-Mute to the once accepted Handicap and Hearing-Impaired.  </a:t>
            </a:r>
          </a:p>
          <a:p>
            <a:r>
              <a:rPr lang="en-US" dirty="0" smtClean="0"/>
              <a:t>Now the appropriate terms are </a:t>
            </a:r>
            <a:r>
              <a:rPr lang="en-US" u="sng" dirty="0" smtClean="0">
                <a:solidFill>
                  <a:schemeClr val="accent1">
                    <a:lumMod val="50000"/>
                  </a:schemeClr>
                </a:solidFill>
              </a:rPr>
              <a:t>Deaf </a:t>
            </a:r>
            <a:r>
              <a:rPr lang="en-US" dirty="0" smtClean="0"/>
              <a:t>or </a:t>
            </a:r>
            <a:r>
              <a:rPr lang="en-US" u="sng" dirty="0" smtClean="0">
                <a:solidFill>
                  <a:schemeClr val="accent1">
                    <a:lumMod val="50000"/>
                  </a:schemeClr>
                </a:solidFill>
              </a:rPr>
              <a:t>Hard of Hearing. </a:t>
            </a:r>
            <a:endParaRPr lang="en-US" u="sng" dirty="0">
              <a:solidFill>
                <a:schemeClr val="accent1">
                  <a:lumMod val="50000"/>
                </a:schemeClr>
              </a:solidFill>
            </a:endParaRPr>
          </a:p>
        </p:txBody>
      </p:sp>
    </p:spTree>
    <p:extLst>
      <p:ext uri="{BB962C8B-B14F-4D97-AF65-F5344CB8AC3E}">
        <p14:creationId xmlns:p14="http://schemas.microsoft.com/office/powerpoint/2010/main" val="8377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1900’s</a:t>
            </a:r>
            <a:endParaRPr lang="en-US" dirty="0"/>
          </a:p>
        </p:txBody>
      </p:sp>
      <p:sp>
        <p:nvSpPr>
          <p:cNvPr id="3" name="Content Placeholder 2"/>
          <p:cNvSpPr>
            <a:spLocks noGrp="1"/>
          </p:cNvSpPr>
          <p:nvPr>
            <p:ph sz="quarter" idx="1"/>
          </p:nvPr>
        </p:nvSpPr>
        <p:spPr>
          <a:xfrm>
            <a:off x="0" y="1676400"/>
            <a:ext cx="8153400" cy="4495800"/>
          </a:xfrm>
        </p:spPr>
        <p:txBody>
          <a:bodyPr/>
          <a:lstStyle/>
          <a:p>
            <a:pPr>
              <a:spcBef>
                <a:spcPct val="20000"/>
              </a:spcBef>
              <a:buFontTx/>
              <a:buChar char="•"/>
            </a:pPr>
            <a:r>
              <a:rPr lang="en-US" sz="3200" dirty="0" smtClean="0"/>
              <a:t>George </a:t>
            </a:r>
            <a:r>
              <a:rPr lang="en-US" sz="3200" dirty="0" err="1" smtClean="0"/>
              <a:t>Veditz</a:t>
            </a:r>
            <a:endParaRPr lang="en-US" sz="3200" dirty="0" smtClean="0"/>
          </a:p>
          <a:p>
            <a:pPr marL="742950" lvl="1" indent="-285750">
              <a:spcBef>
                <a:spcPct val="20000"/>
              </a:spcBef>
              <a:buFontTx/>
              <a:buChar char="•"/>
            </a:pPr>
            <a:r>
              <a:rPr lang="en-US" sz="2800" dirty="0" smtClean="0"/>
              <a:t>7</a:t>
            </a:r>
            <a:r>
              <a:rPr lang="en-US" sz="2800" baseline="30000" dirty="0" smtClean="0"/>
              <a:t>th</a:t>
            </a:r>
            <a:r>
              <a:rPr lang="en-US" sz="2800" dirty="0" smtClean="0"/>
              <a:t> President of National Association for</a:t>
            </a:r>
          </a:p>
          <a:p>
            <a:pPr marL="742950" lvl="1" indent="-285750">
              <a:spcBef>
                <a:spcPct val="20000"/>
              </a:spcBef>
              <a:buNone/>
            </a:pPr>
            <a:r>
              <a:rPr lang="en-US" sz="2800" dirty="0" smtClean="0"/>
              <a:t>   the Deaf also known as the NAD.  </a:t>
            </a:r>
          </a:p>
          <a:p>
            <a:pPr marL="742950" lvl="1" indent="-285750">
              <a:spcBef>
                <a:spcPct val="20000"/>
              </a:spcBef>
              <a:buFontTx/>
              <a:buChar char="•"/>
            </a:pPr>
            <a:r>
              <a:rPr lang="en-US" sz="2800" dirty="0" smtClean="0"/>
              <a:t>Became Deaf at 8 years old. </a:t>
            </a:r>
          </a:p>
          <a:p>
            <a:pPr marL="742950" lvl="1" indent="-285750">
              <a:spcBef>
                <a:spcPct val="20000"/>
              </a:spcBef>
              <a:buFontTx/>
              <a:buChar char="•"/>
            </a:pPr>
            <a:r>
              <a:rPr lang="en-US" sz="2800" dirty="0" smtClean="0"/>
              <a:t>He was the first to used </a:t>
            </a:r>
            <a:r>
              <a:rPr lang="en-US" sz="2800" u="sng" dirty="0" smtClean="0"/>
              <a:t>films</a:t>
            </a:r>
            <a:r>
              <a:rPr lang="en-US" sz="2800" dirty="0" smtClean="0"/>
              <a:t> to preserve sign language, “As long as there are Deaf people, there is sign language.”</a:t>
            </a:r>
          </a:p>
          <a:p>
            <a:pPr marL="742950" lvl="1" indent="-285750">
              <a:spcBef>
                <a:spcPct val="20000"/>
              </a:spcBef>
              <a:buFontTx/>
              <a:buChar char="•"/>
            </a:pPr>
            <a:r>
              <a:rPr lang="en-US" dirty="0" smtClean="0">
                <a:hlinkClick r:id="rId2"/>
              </a:rPr>
              <a:t>http://www.youtube.com/watch?v=XITbj3NTLUQ&amp;safety_mode=true&amp;persist_safety_mode=1&amp;safe=active</a:t>
            </a:r>
            <a:endParaRPr lang="en-US" dirty="0" smtClean="0"/>
          </a:p>
          <a:p>
            <a:pPr marL="742950" lvl="1" indent="-285750">
              <a:spcBef>
                <a:spcPct val="20000"/>
              </a:spcBef>
              <a:buFontTx/>
              <a:buChar char="•"/>
            </a:pPr>
            <a:endParaRPr lang="en-US" dirty="0" smtClean="0"/>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553200" y="304800"/>
            <a:ext cx="1790700" cy="2472871"/>
          </a:xfrm>
          <a:prstGeom prst="rect">
            <a:avLst/>
          </a:prstGeom>
          <a:noFill/>
          <a:ln w="9525">
            <a:noFill/>
            <a:miter lim="800000"/>
            <a:headEnd/>
            <a:tailEnd/>
          </a:ln>
        </p:spPr>
      </p:pic>
    </p:spTree>
    <p:extLst>
      <p:ext uri="{BB962C8B-B14F-4D97-AF65-F5344CB8AC3E}">
        <p14:creationId xmlns:p14="http://schemas.microsoft.com/office/powerpoint/2010/main" val="2721335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ox(i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2138"/>
          </a:xfrm>
        </p:spPr>
        <p:txBody>
          <a:bodyPr>
            <a:normAutofit/>
          </a:bodyPr>
          <a:lstStyle/>
          <a:p>
            <a:r>
              <a:rPr lang="en-US" sz="4000" dirty="0" smtClean="0">
                <a:solidFill>
                  <a:schemeClr val="accent1">
                    <a:lumMod val="75000"/>
                  </a:schemeClr>
                </a:solidFill>
              </a:rPr>
              <a:t>Some of this may be new. </a:t>
            </a:r>
            <a:br>
              <a:rPr lang="en-US" sz="4000" dirty="0" smtClean="0">
                <a:solidFill>
                  <a:schemeClr val="accent1">
                    <a:lumMod val="75000"/>
                  </a:schemeClr>
                </a:solidFill>
              </a:rPr>
            </a:br>
            <a:r>
              <a:rPr lang="en-US" sz="4000" dirty="0" smtClean="0">
                <a:solidFill>
                  <a:schemeClr val="accent1">
                    <a:lumMod val="75000"/>
                  </a:schemeClr>
                </a:solidFill>
              </a:rPr>
              <a:t>You won’t need to know all of this, but you need to go through it to have the basic understanding of how we got to where we are today. </a:t>
            </a:r>
            <a:endParaRPr lang="en-US" sz="4000" dirty="0">
              <a:solidFill>
                <a:schemeClr val="accent1">
                  <a:lumMod val="75000"/>
                </a:schemeClr>
              </a:solidFill>
            </a:endParaRPr>
          </a:p>
        </p:txBody>
      </p:sp>
    </p:spTree>
    <p:extLst>
      <p:ext uri="{BB962C8B-B14F-4D97-AF65-F5344CB8AC3E}">
        <p14:creationId xmlns:p14="http://schemas.microsoft.com/office/powerpoint/2010/main" val="4251985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28600" y="609600"/>
            <a:ext cx="8915400" cy="6629400"/>
          </a:xfrm>
          <a:prstGeom prst="rect">
            <a:avLst/>
          </a:prstGeom>
          <a:noFill/>
          <a:ln w="9525">
            <a:noFill/>
            <a:miter lim="800000"/>
            <a:headEnd/>
            <a:tailEnd/>
          </a:ln>
        </p:spPr>
        <p:txBody>
          <a:bodyPr/>
          <a:lstStyle/>
          <a:p>
            <a:pPr defTabSz="914400">
              <a:spcBef>
                <a:spcPct val="20000"/>
              </a:spcBef>
            </a:pPr>
            <a:r>
              <a:rPr lang="en-US" sz="3200" dirty="0" smtClean="0">
                <a:solidFill>
                  <a:prstClr val="black"/>
                </a:solidFill>
              </a:rPr>
              <a:t>1960’s</a:t>
            </a:r>
          </a:p>
          <a:p>
            <a:pPr defTabSz="914400">
              <a:spcBef>
                <a:spcPct val="20000"/>
              </a:spcBef>
            </a:pPr>
            <a:endParaRPr lang="en-US" sz="3200" dirty="0">
              <a:solidFill>
                <a:prstClr val="black"/>
              </a:solidFill>
            </a:endParaRPr>
          </a:p>
          <a:p>
            <a:pPr defTabSz="914400">
              <a:spcBef>
                <a:spcPct val="20000"/>
              </a:spcBef>
            </a:pPr>
            <a:r>
              <a:rPr lang="en-US" sz="3200" u="sng" dirty="0" smtClean="0">
                <a:solidFill>
                  <a:prstClr val="black"/>
                </a:solidFill>
              </a:rPr>
              <a:t>William </a:t>
            </a:r>
            <a:r>
              <a:rPr lang="en-US" sz="3200" u="sng" dirty="0" err="1">
                <a:solidFill>
                  <a:prstClr val="black"/>
                </a:solidFill>
              </a:rPr>
              <a:t>Stokoe</a:t>
            </a:r>
            <a:endParaRPr lang="en-US" sz="3200" u="sng" dirty="0">
              <a:solidFill>
                <a:prstClr val="black"/>
              </a:solidFill>
            </a:endParaRPr>
          </a:p>
          <a:p>
            <a:pPr marL="742950" lvl="1" indent="-285750" defTabSz="914400">
              <a:spcBef>
                <a:spcPct val="20000"/>
              </a:spcBef>
              <a:buFontTx/>
              <a:buChar char="•"/>
            </a:pPr>
            <a:r>
              <a:rPr lang="en-US" sz="2800" dirty="0">
                <a:solidFill>
                  <a:prstClr val="black"/>
                </a:solidFill>
              </a:rPr>
              <a:t>Hearing professor at Gallaudet </a:t>
            </a:r>
            <a:r>
              <a:rPr lang="en-US" sz="2800" dirty="0" smtClean="0">
                <a:solidFill>
                  <a:prstClr val="black"/>
                </a:solidFill>
              </a:rPr>
              <a:t>University </a:t>
            </a:r>
          </a:p>
          <a:p>
            <a:pPr marL="742950" lvl="1" indent="-285750" defTabSz="914400">
              <a:spcBef>
                <a:spcPct val="20000"/>
              </a:spcBef>
              <a:buFontTx/>
              <a:buChar char="•"/>
            </a:pPr>
            <a:r>
              <a:rPr lang="en-US" sz="2800" dirty="0" smtClean="0">
                <a:solidFill>
                  <a:prstClr val="black"/>
                </a:solidFill>
              </a:rPr>
              <a:t>After many years of hard work he proved </a:t>
            </a:r>
            <a:r>
              <a:rPr lang="en-US" sz="2800" dirty="0">
                <a:solidFill>
                  <a:prstClr val="black"/>
                </a:solidFill>
              </a:rPr>
              <a:t>ASL to be a true language</a:t>
            </a:r>
            <a:r>
              <a:rPr lang="en-US" sz="2600" dirty="0">
                <a:solidFill>
                  <a:prstClr val="black"/>
                </a:solidFill>
              </a:rPr>
              <a:t>. </a:t>
            </a:r>
            <a:r>
              <a:rPr lang="en-US" sz="2600" dirty="0" smtClean="0">
                <a:solidFill>
                  <a:prstClr val="black"/>
                </a:solidFill>
              </a:rPr>
              <a:t>  </a:t>
            </a:r>
            <a:r>
              <a:rPr lang="en-US" sz="2300" dirty="0" smtClean="0">
                <a:solidFill>
                  <a:prstClr val="black"/>
                </a:solidFill>
              </a:rPr>
              <a:t>(To the right on your paper is his work proving ASL to be it’s own unique language, not just gestures)</a:t>
            </a:r>
          </a:p>
          <a:p>
            <a:pPr marL="742950" lvl="1" indent="-285750" defTabSz="914400">
              <a:spcBef>
                <a:spcPct val="20000"/>
              </a:spcBef>
              <a:buFontTx/>
              <a:buChar char="•"/>
            </a:pPr>
            <a:r>
              <a:rPr lang="en-US" sz="2600" dirty="0" smtClean="0">
                <a:solidFill>
                  <a:prstClr val="black"/>
                </a:solidFill>
              </a:rPr>
              <a:t>He </a:t>
            </a:r>
            <a:r>
              <a:rPr lang="en-US" sz="2800" dirty="0" smtClean="0">
                <a:solidFill>
                  <a:prstClr val="black"/>
                </a:solidFill>
              </a:rPr>
              <a:t>published </a:t>
            </a:r>
            <a:r>
              <a:rPr lang="en-US" sz="2800" dirty="0">
                <a:solidFill>
                  <a:prstClr val="black"/>
                </a:solidFill>
              </a:rPr>
              <a:t>the 1</a:t>
            </a:r>
            <a:r>
              <a:rPr lang="en-US" sz="2800" baseline="30000" dirty="0">
                <a:solidFill>
                  <a:prstClr val="black"/>
                </a:solidFill>
              </a:rPr>
              <a:t>st</a:t>
            </a:r>
            <a:r>
              <a:rPr lang="en-US" sz="2800" dirty="0">
                <a:solidFill>
                  <a:prstClr val="black"/>
                </a:solidFill>
              </a:rPr>
              <a:t> ASL </a:t>
            </a:r>
            <a:r>
              <a:rPr lang="en-US" sz="2800" dirty="0" smtClean="0">
                <a:solidFill>
                  <a:prstClr val="black"/>
                </a:solidFill>
              </a:rPr>
              <a:t>Dictionary.</a:t>
            </a:r>
            <a:endParaRPr lang="en-US" sz="2600" dirty="0" smtClean="0">
              <a:solidFill>
                <a:prstClr val="black"/>
              </a:solidFill>
            </a:endParaRPr>
          </a:p>
          <a:p>
            <a:pPr marL="742950" lvl="1" indent="-285750" defTabSz="914400">
              <a:spcBef>
                <a:spcPct val="20000"/>
              </a:spcBef>
              <a:buFontTx/>
              <a:buChar char="•"/>
            </a:pPr>
            <a:endParaRPr lang="en-US" sz="2600" dirty="0" smtClean="0">
              <a:solidFill>
                <a:prstClr val="black"/>
              </a:solidFill>
            </a:endParaRPr>
          </a:p>
          <a:p>
            <a:pPr marL="742950" lvl="1" indent="-285750" defTabSz="914400">
              <a:spcBef>
                <a:spcPct val="20000"/>
              </a:spcBef>
              <a:buFontTx/>
              <a:buChar char="•"/>
            </a:pPr>
            <a:r>
              <a:rPr lang="en-US" sz="3200" b="1" dirty="0" smtClean="0">
                <a:solidFill>
                  <a:srgbClr val="BA5A12"/>
                </a:solidFill>
              </a:rPr>
              <a:t>You can thank HIM for being in this class </a:t>
            </a:r>
          </a:p>
          <a:p>
            <a:pPr marL="742950" lvl="1" indent="-285750" defTabSz="914400">
              <a:spcBef>
                <a:spcPct val="20000"/>
              </a:spcBef>
            </a:pPr>
            <a:r>
              <a:rPr lang="en-US" sz="3200" b="1" dirty="0" smtClean="0">
                <a:solidFill>
                  <a:srgbClr val="BA5A12"/>
                </a:solidFill>
              </a:rPr>
              <a:t>   and not taking Spanish or French! </a:t>
            </a:r>
          </a:p>
          <a:p>
            <a:pPr marL="742950" lvl="1" indent="-285750" defTabSz="914400">
              <a:spcBef>
                <a:spcPct val="20000"/>
              </a:spcBef>
              <a:buFontTx/>
              <a:buChar char="•"/>
            </a:pPr>
            <a:endParaRPr lang="en-US" sz="1100" dirty="0">
              <a:solidFill>
                <a:prstClr val="black"/>
              </a:solidFill>
            </a:endParaRPr>
          </a:p>
          <a:p>
            <a:pPr defTabSz="914400">
              <a:spcBef>
                <a:spcPct val="20000"/>
              </a:spcBef>
            </a:pPr>
            <a:r>
              <a:rPr lang="en-US" sz="3200" dirty="0" smtClean="0">
                <a:solidFill>
                  <a:prstClr val="black"/>
                </a:solidFill>
              </a:rPr>
              <a:t>	</a:t>
            </a:r>
            <a:endParaRPr lang="en-US" sz="3000" dirty="0">
              <a:solidFill>
                <a:prstClr val="black"/>
              </a:solidFill>
            </a:endParaRPr>
          </a:p>
        </p:txBody>
      </p:sp>
      <p:pic>
        <p:nvPicPr>
          <p:cNvPr id="3074" name="Picture 2"/>
          <p:cNvPicPr>
            <a:picLocks noChangeAspect="1" noChangeArrowheads="1"/>
          </p:cNvPicPr>
          <p:nvPr/>
        </p:nvPicPr>
        <p:blipFill>
          <a:blip r:embed="rId2" cstate="print"/>
          <a:srcRect/>
          <a:stretch>
            <a:fillRect/>
          </a:stretch>
        </p:blipFill>
        <p:spPr bwMode="auto">
          <a:xfrm>
            <a:off x="6781800" y="304800"/>
            <a:ext cx="1638300" cy="2095500"/>
          </a:xfrm>
          <a:prstGeom prst="rect">
            <a:avLst/>
          </a:prstGeom>
          <a:noFill/>
          <a:ln w="9525">
            <a:noFill/>
            <a:miter lim="800000"/>
            <a:headEnd/>
            <a:tailEnd/>
          </a:ln>
        </p:spPr>
      </p:pic>
    </p:spTree>
    <p:extLst>
      <p:ext uri="{BB962C8B-B14F-4D97-AF65-F5344CB8AC3E}">
        <p14:creationId xmlns:p14="http://schemas.microsoft.com/office/powerpoint/2010/main" val="12715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heckerboard(across)">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3549919" cy="990600"/>
          </a:xfrm>
        </p:spPr>
        <p:txBody>
          <a:bodyPr/>
          <a:lstStyle/>
          <a:p>
            <a:r>
              <a:rPr lang="en-US" u="sng" dirty="0" smtClean="0"/>
              <a:t> I King Jordan</a:t>
            </a:r>
            <a:endParaRPr lang="en-US" dirty="0"/>
          </a:p>
        </p:txBody>
      </p:sp>
      <p:sp>
        <p:nvSpPr>
          <p:cNvPr id="3" name="Content Placeholder 2"/>
          <p:cNvSpPr>
            <a:spLocks noGrp="1"/>
          </p:cNvSpPr>
          <p:nvPr>
            <p:ph sz="quarter" idx="1"/>
          </p:nvPr>
        </p:nvSpPr>
        <p:spPr>
          <a:xfrm>
            <a:off x="612648" y="1600200"/>
            <a:ext cx="8531352" cy="4495800"/>
          </a:xfrm>
        </p:spPr>
        <p:txBody>
          <a:bodyPr>
            <a:normAutofit/>
          </a:bodyPr>
          <a:lstStyle/>
          <a:p>
            <a:pPr marL="2114550" lvl="4" indent="-285750">
              <a:spcBef>
                <a:spcPct val="20000"/>
              </a:spcBef>
            </a:pPr>
            <a:r>
              <a:rPr lang="en-US" sz="2800" dirty="0" smtClean="0"/>
              <a:t>1</a:t>
            </a:r>
            <a:r>
              <a:rPr lang="en-US" sz="2800" baseline="30000" dirty="0" smtClean="0"/>
              <a:t>st</a:t>
            </a:r>
            <a:r>
              <a:rPr lang="en-US" sz="2800" dirty="0" smtClean="0"/>
              <a:t> </a:t>
            </a:r>
            <a:r>
              <a:rPr lang="en-US" sz="2800" b="1" u="sng" dirty="0" smtClean="0">
                <a:solidFill>
                  <a:schemeClr val="accent1">
                    <a:lumMod val="50000"/>
                  </a:schemeClr>
                </a:solidFill>
              </a:rPr>
              <a:t>Deaf</a:t>
            </a:r>
            <a:r>
              <a:rPr lang="en-US" sz="2800" dirty="0" smtClean="0">
                <a:solidFill>
                  <a:schemeClr val="accent1">
                    <a:lumMod val="50000"/>
                  </a:schemeClr>
                </a:solidFill>
              </a:rPr>
              <a:t> </a:t>
            </a:r>
            <a:r>
              <a:rPr lang="en-US" sz="2800" dirty="0" smtClean="0"/>
              <a:t>president at Gallaudet University</a:t>
            </a:r>
          </a:p>
          <a:p>
            <a:pPr marL="2114550" lvl="4" indent="-285750">
              <a:spcBef>
                <a:spcPct val="20000"/>
              </a:spcBef>
            </a:pPr>
            <a:r>
              <a:rPr lang="en-US" sz="2800" dirty="0" smtClean="0"/>
              <a:t>He became president after the Deaf President Now movement in 1988 </a:t>
            </a:r>
          </a:p>
          <a:p>
            <a:pPr marL="2114550" lvl="4" indent="-285750">
              <a:spcBef>
                <a:spcPct val="20000"/>
              </a:spcBef>
            </a:pPr>
            <a:r>
              <a:rPr lang="en-US" sz="2800" dirty="0" smtClean="0"/>
              <a:t>Became Deaf at the age of 21 </a:t>
            </a:r>
          </a:p>
          <a:p>
            <a:pPr marL="2114550" lvl="4" indent="-285750">
              <a:spcBef>
                <a:spcPct val="20000"/>
              </a:spcBef>
            </a:pPr>
            <a:r>
              <a:rPr lang="en-US" sz="2800" dirty="0" smtClean="0"/>
              <a:t>Famous quote, </a:t>
            </a:r>
          </a:p>
          <a:p>
            <a:pPr marL="2114550" lvl="4" indent="-285750">
              <a:spcBef>
                <a:spcPct val="20000"/>
              </a:spcBef>
              <a:buNone/>
            </a:pPr>
            <a:r>
              <a:rPr lang="en-US" sz="2800" dirty="0" smtClean="0">
                <a:solidFill>
                  <a:schemeClr val="accent1">
                    <a:lumMod val="50000"/>
                  </a:schemeClr>
                </a:solidFill>
              </a:rPr>
              <a:t>“Deaf people can do anything… but hear.”</a:t>
            </a:r>
          </a:p>
          <a:p>
            <a:pPr marL="742950" lvl="1" indent="-285750">
              <a:spcBef>
                <a:spcPct val="20000"/>
              </a:spcBef>
              <a:buNone/>
            </a:pPr>
            <a:endParaRPr lang="en-US" sz="3000" dirty="0" smtClean="0"/>
          </a:p>
        </p:txBody>
      </p:sp>
      <p:pic>
        <p:nvPicPr>
          <p:cNvPr id="4" name="Picture 3"/>
          <p:cNvPicPr>
            <a:picLocks noChangeAspect="1" noChangeArrowheads="1"/>
          </p:cNvPicPr>
          <p:nvPr/>
        </p:nvPicPr>
        <p:blipFill>
          <a:blip r:embed="rId2" cstate="print"/>
          <a:srcRect/>
          <a:stretch>
            <a:fillRect/>
          </a:stretch>
        </p:blipFill>
        <p:spPr bwMode="auto">
          <a:xfrm>
            <a:off x="228600" y="1828800"/>
            <a:ext cx="2133600" cy="2438400"/>
          </a:xfrm>
          <a:prstGeom prst="rect">
            <a:avLst/>
          </a:prstGeom>
          <a:noFill/>
          <a:ln w="9525">
            <a:noFill/>
            <a:miter lim="800000"/>
            <a:headEnd/>
            <a:tailEnd/>
          </a:ln>
        </p:spPr>
      </p:pic>
      <p:sp>
        <p:nvSpPr>
          <p:cNvPr id="5" name="Down Arrow 4"/>
          <p:cNvSpPr/>
          <p:nvPr/>
        </p:nvSpPr>
        <p:spPr>
          <a:xfrm rot="2875904">
            <a:off x="4134597" y="147987"/>
            <a:ext cx="824036" cy="164663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33861" y="262235"/>
            <a:ext cx="2481840" cy="523220"/>
          </a:xfrm>
          <a:prstGeom prst="rect">
            <a:avLst/>
          </a:prstGeom>
          <a:noFill/>
        </p:spPr>
        <p:txBody>
          <a:bodyPr wrap="square" rtlCol="0">
            <a:spAutoFit/>
          </a:bodyPr>
          <a:lstStyle/>
          <a:p>
            <a:r>
              <a:rPr lang="en-US" sz="2800" b="1" dirty="0" smtClean="0"/>
              <a:t>BIG, BIG Deal!!!</a:t>
            </a:r>
            <a:endParaRPr lang="en-US" sz="2800" b="1" dirty="0"/>
          </a:p>
        </p:txBody>
      </p:sp>
    </p:spTree>
    <p:extLst>
      <p:ext uri="{BB962C8B-B14F-4D97-AF65-F5344CB8AC3E}">
        <p14:creationId xmlns:p14="http://schemas.microsoft.com/office/powerpoint/2010/main" val="411110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345"/>
            <a:ext cx="8229600" cy="852862"/>
          </a:xfrm>
          <a:ln>
            <a:solidFill>
              <a:schemeClr val="tx1"/>
            </a:solidFill>
          </a:ln>
        </p:spPr>
        <p:txBody>
          <a:bodyPr>
            <a:normAutofit/>
          </a:bodyPr>
          <a:lstStyle/>
          <a:p>
            <a:r>
              <a:rPr lang="en-US" sz="4800" b="1" dirty="0" smtClean="0">
                <a:ln w="18000">
                  <a:solidFill>
                    <a:schemeClr val="tx1"/>
                  </a:solidFill>
                  <a:prstDash val="solid"/>
                  <a:miter lim="800000"/>
                </a:ln>
                <a:solidFill>
                  <a:srgbClr val="C00000"/>
                </a:solidFill>
                <a:effectLst>
                  <a:innerShdw blurRad="63500" dist="50800" dir="18900000">
                    <a:prstClr val="black">
                      <a:alpha val="50000"/>
                    </a:prstClr>
                  </a:innerShdw>
                </a:effectLst>
              </a:rPr>
              <a:t>REVIEW</a:t>
            </a:r>
            <a:endParaRPr lang="en-US" sz="4800" dirty="0">
              <a:ln w="18000">
                <a:solidFill>
                  <a:schemeClr val="tx1"/>
                </a:solidFill>
                <a:prstDash val="solid"/>
                <a:miter lim="800000"/>
              </a:ln>
              <a:solidFill>
                <a:srgbClr val="C00000"/>
              </a:solidFill>
              <a:effectLst>
                <a:innerShdw blurRad="63500" dist="50800" dir="18900000">
                  <a:prstClr val="black">
                    <a:alpha val="50000"/>
                  </a:prstClr>
                </a:innerShdw>
              </a:effectLst>
            </a:endParaRPr>
          </a:p>
        </p:txBody>
      </p:sp>
      <p:sp>
        <p:nvSpPr>
          <p:cNvPr id="3" name="Content Placeholder 2"/>
          <p:cNvSpPr>
            <a:spLocks noGrp="1"/>
          </p:cNvSpPr>
          <p:nvPr>
            <p:ph idx="1"/>
          </p:nvPr>
        </p:nvSpPr>
        <p:spPr>
          <a:xfrm>
            <a:off x="174812" y="1183341"/>
            <a:ext cx="8511988" cy="4865767"/>
          </a:xfrm>
        </p:spPr>
        <p:txBody>
          <a:bodyPr>
            <a:normAutofit lnSpcReduction="10000"/>
          </a:bodyPr>
          <a:lstStyle/>
          <a:p>
            <a:r>
              <a:rPr lang="en-US" dirty="0" smtClean="0"/>
              <a:t>What is the </a:t>
            </a:r>
            <a:r>
              <a:rPr lang="en-US" dirty="0" smtClean="0"/>
              <a:t>name of the first </a:t>
            </a:r>
            <a:r>
              <a:rPr lang="en-US" dirty="0" smtClean="0"/>
              <a:t>School for the Deaf in America?</a:t>
            </a:r>
          </a:p>
          <a:p>
            <a:r>
              <a:rPr lang="en-US" dirty="0" smtClean="0"/>
              <a:t>Where is it located?</a:t>
            </a:r>
          </a:p>
          <a:p>
            <a:r>
              <a:rPr lang="en-US" dirty="0" err="1" smtClean="0">
                <a:solidFill>
                  <a:srgbClr val="C00000"/>
                </a:solidFill>
              </a:rPr>
              <a:t>Hartsford</a:t>
            </a:r>
            <a:r>
              <a:rPr lang="en-US" dirty="0" smtClean="0">
                <a:solidFill>
                  <a:srgbClr val="C00000"/>
                </a:solidFill>
              </a:rPr>
              <a:t>, Ct</a:t>
            </a:r>
            <a:endParaRPr lang="en-US" dirty="0" smtClean="0"/>
          </a:p>
          <a:p>
            <a:r>
              <a:rPr lang="en-US" dirty="0" smtClean="0"/>
              <a:t>When was </a:t>
            </a:r>
          </a:p>
          <a:p>
            <a:pPr>
              <a:buNone/>
            </a:pPr>
            <a:r>
              <a:rPr lang="en-US" dirty="0" smtClean="0"/>
              <a:t>it established?</a:t>
            </a:r>
          </a:p>
          <a:p>
            <a:pPr>
              <a:buNone/>
            </a:pPr>
            <a:r>
              <a:rPr lang="en-US" dirty="0" smtClean="0">
                <a:solidFill>
                  <a:srgbClr val="C00000"/>
                </a:solidFill>
              </a:rPr>
              <a:t>1817</a:t>
            </a:r>
          </a:p>
          <a:p>
            <a:pPr>
              <a:buNone/>
            </a:pPr>
            <a:r>
              <a:rPr lang="en-US" dirty="0" smtClean="0"/>
              <a:t>Who founded this </a:t>
            </a:r>
          </a:p>
          <a:p>
            <a:pPr>
              <a:buNone/>
            </a:pPr>
            <a:r>
              <a:rPr lang="en-US" dirty="0" smtClean="0"/>
              <a:t>school? </a:t>
            </a:r>
          </a:p>
          <a:p>
            <a:pPr>
              <a:buNone/>
            </a:pPr>
            <a:endParaRPr lang="en-US" dirty="0" smtClean="0"/>
          </a:p>
          <a:p>
            <a:endParaRPr lang="en-US" dirty="0"/>
          </a:p>
        </p:txBody>
      </p:sp>
      <p:pic>
        <p:nvPicPr>
          <p:cNvPr id="4" name="Picture 3"/>
          <p:cNvPicPr>
            <a:picLocks noChangeAspect="1"/>
          </p:cNvPicPr>
          <p:nvPr/>
        </p:nvPicPr>
        <p:blipFill rotWithShape="1">
          <a:blip r:embed="rId2"/>
          <a:srcRect l="986" t="7465" r="11442" b="20620"/>
          <a:stretch/>
        </p:blipFill>
        <p:spPr>
          <a:xfrm>
            <a:off x="3865787" y="2675058"/>
            <a:ext cx="5103401" cy="2789275"/>
          </a:xfrm>
          <a:prstGeom prst="rect">
            <a:avLst/>
          </a:prstGeom>
        </p:spPr>
      </p:pic>
      <p:sp>
        <p:nvSpPr>
          <p:cNvPr id="5" name="TextBox 4"/>
          <p:cNvSpPr txBox="1"/>
          <p:nvPr/>
        </p:nvSpPr>
        <p:spPr>
          <a:xfrm>
            <a:off x="421514" y="5766811"/>
            <a:ext cx="4009292" cy="584775"/>
          </a:xfrm>
          <a:prstGeom prst="rect">
            <a:avLst/>
          </a:prstGeom>
          <a:noFill/>
        </p:spPr>
        <p:txBody>
          <a:bodyPr wrap="square" rtlCol="0">
            <a:spAutoFit/>
          </a:bodyPr>
          <a:lstStyle/>
          <a:p>
            <a:r>
              <a:rPr lang="en-US" sz="3200" dirty="0" smtClean="0">
                <a:solidFill>
                  <a:srgbClr val="C00000"/>
                </a:solidFill>
              </a:rPr>
              <a:t>Gallaudet and Clerc</a:t>
            </a:r>
            <a:endParaRPr lang="en-US"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heckerboard(across)">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heckerboard(across)">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heckerboard(across)">
                                      <p:cBhvr>
                                        <p:cTn id="40" dur="500"/>
                                        <p:tgtEl>
                                          <p:spTgt spid="3">
                                            <p:txEl>
                                              <p:pRg st="6" end="6"/>
                                            </p:txEl>
                                          </p:spTgt>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heckerboard(across)">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3046"/>
            <a:ext cx="8229600" cy="4431323"/>
          </a:xfrm>
        </p:spPr>
        <p:txBody>
          <a:bodyPr/>
          <a:lstStyle/>
          <a:p>
            <a:r>
              <a:rPr lang="en-US" dirty="0" smtClean="0"/>
              <a:t>Who was the first deaf president at Gallaudet University? </a:t>
            </a:r>
          </a:p>
          <a:p>
            <a:r>
              <a:rPr lang="en-US" dirty="0" smtClean="0"/>
              <a:t>Where is Gallaudet University?</a:t>
            </a:r>
          </a:p>
          <a:p>
            <a:pPr marL="0" indent="0">
              <a:buNone/>
            </a:pPr>
            <a:endParaRPr lang="en-US" sz="1900" dirty="0" smtClean="0"/>
          </a:p>
          <a:p>
            <a:r>
              <a:rPr lang="en-US" dirty="0" smtClean="0"/>
              <a:t>Who helped prove ASL is a true language?</a:t>
            </a:r>
          </a:p>
          <a:p>
            <a:pPr marL="0" indent="0">
              <a:buNone/>
            </a:pPr>
            <a:endParaRPr lang="en-US" sz="2000" dirty="0" smtClean="0"/>
          </a:p>
          <a:p>
            <a:r>
              <a:rPr lang="en-US" dirty="0" smtClean="0"/>
              <a:t>Who is believed for first develop sign language? </a:t>
            </a:r>
          </a:p>
          <a:p>
            <a:endParaRPr lang="en-US" dirty="0" smtClean="0"/>
          </a:p>
          <a:p>
            <a:endParaRPr lang="en-US" dirty="0"/>
          </a:p>
        </p:txBody>
      </p:sp>
      <p:sp>
        <p:nvSpPr>
          <p:cNvPr id="4" name="TextBox 3"/>
          <p:cNvSpPr txBox="1"/>
          <p:nvPr/>
        </p:nvSpPr>
        <p:spPr>
          <a:xfrm>
            <a:off x="3130062" y="1186934"/>
            <a:ext cx="3147646" cy="523220"/>
          </a:xfrm>
          <a:prstGeom prst="rect">
            <a:avLst/>
          </a:prstGeom>
          <a:noFill/>
        </p:spPr>
        <p:txBody>
          <a:bodyPr wrap="square" rtlCol="0">
            <a:spAutoFit/>
          </a:bodyPr>
          <a:lstStyle/>
          <a:p>
            <a:r>
              <a:rPr lang="en-US" sz="2800" dirty="0" smtClean="0">
                <a:solidFill>
                  <a:srgbClr val="C00000"/>
                </a:solidFill>
              </a:rPr>
              <a:t>I. King Jordan</a:t>
            </a:r>
            <a:endParaRPr lang="en-US" dirty="0">
              <a:solidFill>
                <a:srgbClr val="C00000"/>
              </a:solidFill>
            </a:endParaRPr>
          </a:p>
        </p:txBody>
      </p:sp>
      <p:sp>
        <p:nvSpPr>
          <p:cNvPr id="5" name="TextBox 4"/>
          <p:cNvSpPr txBox="1"/>
          <p:nvPr/>
        </p:nvSpPr>
        <p:spPr>
          <a:xfrm>
            <a:off x="2303585" y="2264042"/>
            <a:ext cx="2743200" cy="523220"/>
          </a:xfrm>
          <a:prstGeom prst="rect">
            <a:avLst/>
          </a:prstGeom>
          <a:noFill/>
        </p:spPr>
        <p:txBody>
          <a:bodyPr wrap="square" rtlCol="0">
            <a:spAutoFit/>
          </a:bodyPr>
          <a:lstStyle/>
          <a:p>
            <a:r>
              <a:rPr lang="en-US" sz="2800" dirty="0" smtClean="0">
                <a:solidFill>
                  <a:srgbClr val="C00000"/>
                </a:solidFill>
              </a:rPr>
              <a:t>Washington DC</a:t>
            </a:r>
            <a:endParaRPr lang="en-US" sz="2800" dirty="0">
              <a:solidFill>
                <a:srgbClr val="C00000"/>
              </a:solidFill>
            </a:endParaRPr>
          </a:p>
        </p:txBody>
      </p:sp>
      <p:sp>
        <p:nvSpPr>
          <p:cNvPr id="6" name="TextBox 5"/>
          <p:cNvSpPr txBox="1"/>
          <p:nvPr/>
        </p:nvSpPr>
        <p:spPr>
          <a:xfrm>
            <a:off x="1943100" y="3079540"/>
            <a:ext cx="2760785" cy="523220"/>
          </a:xfrm>
          <a:prstGeom prst="rect">
            <a:avLst/>
          </a:prstGeom>
          <a:noFill/>
        </p:spPr>
        <p:txBody>
          <a:bodyPr wrap="square" rtlCol="0">
            <a:spAutoFit/>
          </a:bodyPr>
          <a:lstStyle/>
          <a:p>
            <a:r>
              <a:rPr lang="en-US" sz="2800" dirty="0" smtClean="0">
                <a:solidFill>
                  <a:srgbClr val="C00000"/>
                </a:solidFill>
              </a:rPr>
              <a:t>William </a:t>
            </a:r>
            <a:r>
              <a:rPr lang="en-US" sz="2800" dirty="0" err="1" smtClean="0">
                <a:solidFill>
                  <a:srgbClr val="C00000"/>
                </a:solidFill>
              </a:rPr>
              <a:t>Stokoe</a:t>
            </a:r>
            <a:endParaRPr lang="en-US" sz="2800" dirty="0">
              <a:solidFill>
                <a:srgbClr val="C00000"/>
              </a:solidFill>
            </a:endParaRPr>
          </a:p>
        </p:txBody>
      </p:sp>
      <p:sp>
        <p:nvSpPr>
          <p:cNvPr id="8" name="TextBox 7"/>
          <p:cNvSpPr txBox="1"/>
          <p:nvPr/>
        </p:nvSpPr>
        <p:spPr>
          <a:xfrm>
            <a:off x="1943100" y="4687288"/>
            <a:ext cx="5943600" cy="523220"/>
          </a:xfrm>
          <a:prstGeom prst="rect">
            <a:avLst/>
          </a:prstGeom>
          <a:noFill/>
        </p:spPr>
        <p:txBody>
          <a:bodyPr wrap="square" rtlCol="0">
            <a:spAutoFit/>
          </a:bodyPr>
          <a:lstStyle/>
          <a:p>
            <a:r>
              <a:rPr lang="en-US" sz="2800" dirty="0" smtClean="0">
                <a:solidFill>
                  <a:srgbClr val="C00000"/>
                </a:solidFill>
              </a:rPr>
              <a:t>A monk, </a:t>
            </a:r>
            <a:r>
              <a:rPr lang="en-US" sz="2800" dirty="0">
                <a:solidFill>
                  <a:srgbClr val="C00000"/>
                </a:solidFill>
              </a:rPr>
              <a:t>Pedro Ponce de Leon </a:t>
            </a:r>
          </a:p>
        </p:txBody>
      </p:sp>
    </p:spTree>
    <p:extLst>
      <p:ext uri="{BB962C8B-B14F-4D97-AF65-F5344CB8AC3E}">
        <p14:creationId xmlns:p14="http://schemas.microsoft.com/office/powerpoint/2010/main" val="16180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anim calcmode="lin" valueType="num">
                                      <p:cBhvr>
                                        <p:cTn id="44" dur="500" fill="hold"/>
                                        <p:tgtEl>
                                          <p:spTgt spid="8"/>
                                        </p:tgtEl>
                                        <p:attrNameLst>
                                          <p:attrName>ppt_x</p:attrName>
                                        </p:attrNameLst>
                                      </p:cBhvr>
                                      <p:tavLst>
                                        <p:tav tm="0">
                                          <p:val>
                                            <p:strVal val="#ppt_x"/>
                                          </p:val>
                                        </p:tav>
                                        <p:tav tm="100000">
                                          <p:val>
                                            <p:strVal val="#ppt_x"/>
                                          </p:val>
                                        </p:tav>
                                      </p:tavLst>
                                    </p:anim>
                                    <p:anim calcmode="lin" valueType="num">
                                      <p:cBhvr>
                                        <p:cTn id="4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Deaf were viewed.</a:t>
            </a:r>
            <a:endParaRPr lang="en-US" dirty="0"/>
          </a:p>
        </p:txBody>
      </p:sp>
      <p:sp>
        <p:nvSpPr>
          <p:cNvPr id="3" name="Content Placeholder 2"/>
          <p:cNvSpPr>
            <a:spLocks noGrp="1"/>
          </p:cNvSpPr>
          <p:nvPr>
            <p:ph idx="1"/>
          </p:nvPr>
        </p:nvSpPr>
        <p:spPr>
          <a:xfrm>
            <a:off x="457199" y="1600200"/>
            <a:ext cx="8522677" cy="4988169"/>
          </a:xfrm>
        </p:spPr>
        <p:txBody>
          <a:bodyPr>
            <a:normAutofit lnSpcReduction="10000"/>
          </a:bodyPr>
          <a:lstStyle/>
          <a:p>
            <a:pPr marL="0" indent="0">
              <a:buNone/>
            </a:pPr>
            <a:r>
              <a:rPr lang="en-US" sz="3600" b="1" dirty="0" smtClean="0"/>
              <a:t>Aristotle &amp; Plato Times (400-300 BC)</a:t>
            </a:r>
          </a:p>
          <a:p>
            <a:pPr marL="0" lvl="0" indent="0">
              <a:buNone/>
            </a:pPr>
            <a:r>
              <a:rPr lang="en-US" sz="3600" b="1" dirty="0" smtClean="0"/>
              <a:t>•      They believed all intelligence was   </a:t>
            </a:r>
          </a:p>
          <a:p>
            <a:pPr marL="0" lvl="0" indent="0">
              <a:buNone/>
            </a:pPr>
            <a:r>
              <a:rPr lang="en-US" sz="3600" b="1" dirty="0"/>
              <a:t> </a:t>
            </a:r>
            <a:r>
              <a:rPr lang="en-US" sz="3600" b="1" dirty="0" smtClean="0"/>
              <a:t>      present at birth. </a:t>
            </a:r>
          </a:p>
          <a:p>
            <a:pPr marL="0" lvl="0" indent="0">
              <a:buNone/>
            </a:pPr>
            <a:r>
              <a:rPr lang="en-US" sz="3600" b="1" dirty="0" smtClean="0"/>
              <a:t>•      Without speech there was no outward sign of intelligence, so Deaf people must not be capable of ideas or language.</a:t>
            </a:r>
          </a:p>
          <a:p>
            <a:pPr>
              <a:buFont typeface="Wingdings" panose="05000000000000000000" pitchFamily="2" charset="2"/>
              <a:buChar char="v"/>
            </a:pPr>
            <a:r>
              <a:rPr lang="en-US" sz="3600" b="1" dirty="0" smtClean="0"/>
              <a:t>    The Deaf were called</a:t>
            </a:r>
          </a:p>
          <a:p>
            <a:pPr marL="914400" lvl="2" indent="0">
              <a:buNone/>
            </a:pPr>
            <a:r>
              <a:rPr lang="en-US" sz="3600" b="1" dirty="0" smtClean="0">
                <a:solidFill>
                  <a:srgbClr val="C00000"/>
                </a:solidFill>
              </a:rPr>
              <a:t>DEAF &amp; DUMB</a:t>
            </a:r>
          </a:p>
          <a:p>
            <a:pPr marL="0" lvl="0" indent="0">
              <a:buNone/>
            </a:pPr>
            <a:endParaRPr lang="en-US" b="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50000"/>
                  </a:schemeClr>
                </a:solidFill>
              </a:rPr>
              <a:t>During the Dark and Middle Ages </a:t>
            </a:r>
            <a:endParaRPr lang="en-US" dirty="0">
              <a:solidFill>
                <a:schemeClr val="accent3">
                  <a:lumMod val="50000"/>
                </a:schemeClr>
              </a:solidFill>
            </a:endParaRPr>
          </a:p>
        </p:txBody>
      </p:sp>
      <p:sp>
        <p:nvSpPr>
          <p:cNvPr id="3" name="Content Placeholder 2"/>
          <p:cNvSpPr>
            <a:spLocks noGrp="1"/>
          </p:cNvSpPr>
          <p:nvPr>
            <p:ph idx="1"/>
          </p:nvPr>
        </p:nvSpPr>
        <p:spPr/>
        <p:txBody>
          <a:bodyPr/>
          <a:lstStyle/>
          <a:p>
            <a:pPr marL="0" indent="0"/>
            <a:r>
              <a:rPr lang="en-US" b="1" dirty="0" smtClean="0">
                <a:solidFill>
                  <a:schemeClr val="accent3">
                    <a:lumMod val="50000"/>
                  </a:schemeClr>
                </a:solidFill>
                <a:latin typeface="Maiandra GD" pitchFamily="34" charset="0"/>
              </a:rPr>
              <a:t>Deaf people were committed to asylums because of their speech and behavior - many thought to be possessed by demons </a:t>
            </a:r>
          </a:p>
          <a:p>
            <a:pPr marL="0" indent="0"/>
            <a:endParaRPr lang="en-US" b="1" dirty="0" smtClean="0">
              <a:solidFill>
                <a:schemeClr val="accent3">
                  <a:lumMod val="50000"/>
                </a:schemeClr>
              </a:solidFill>
              <a:latin typeface="Maiandra GD" pitchFamily="34" charset="0"/>
            </a:endParaRPr>
          </a:p>
          <a:p>
            <a:pPr marL="0" indent="0"/>
            <a:r>
              <a:rPr lang="en-US" b="1" dirty="0" smtClean="0">
                <a:solidFill>
                  <a:schemeClr val="accent3">
                    <a:lumMod val="50000"/>
                  </a:schemeClr>
                </a:solidFill>
                <a:latin typeface="Maiandra GD" pitchFamily="34" charset="0"/>
              </a:rPr>
              <a:t>Another belief was that one must be able to "hear" the word of God – </a:t>
            </a:r>
          </a:p>
          <a:p>
            <a:pPr marL="400050" lvl="1" indent="0"/>
            <a:r>
              <a:rPr lang="en-US" b="1" dirty="0" smtClean="0">
                <a:solidFill>
                  <a:schemeClr val="accent3">
                    <a:lumMod val="50000"/>
                  </a:schemeClr>
                </a:solidFill>
                <a:latin typeface="Maiandra GD" pitchFamily="34" charset="0"/>
              </a:rPr>
              <a:t>Punishment from God</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First </a:t>
            </a:r>
            <a:r>
              <a:rPr lang="en-US" b="1" dirty="0" smtClean="0"/>
              <a:t>Known Attempts </a:t>
            </a:r>
            <a:br>
              <a:rPr lang="en-US" b="1" dirty="0" smtClean="0"/>
            </a:br>
            <a:r>
              <a:rPr lang="en-US" b="1" dirty="0" smtClean="0"/>
              <a:t>at </a:t>
            </a:r>
            <a:r>
              <a:rPr lang="en-US" b="1" dirty="0" smtClean="0"/>
              <a:t>Educating the Deaf</a:t>
            </a:r>
            <a:br>
              <a:rPr lang="en-US" b="1" dirty="0" smtClean="0"/>
            </a:br>
            <a:r>
              <a:rPr lang="en-US" b="1" dirty="0" smtClean="0"/>
              <a:t>1500’s</a:t>
            </a:r>
            <a:endParaRPr lang="en-US" dirty="0"/>
          </a:p>
        </p:txBody>
      </p:sp>
      <p:sp>
        <p:nvSpPr>
          <p:cNvPr id="3" name="Content Placeholder 2"/>
          <p:cNvSpPr>
            <a:spLocks noGrp="1"/>
          </p:cNvSpPr>
          <p:nvPr>
            <p:ph idx="1"/>
          </p:nvPr>
        </p:nvSpPr>
        <p:spPr>
          <a:xfrm>
            <a:off x="457200" y="2049516"/>
            <a:ext cx="8476938" cy="4554483"/>
          </a:xfrm>
        </p:spPr>
        <p:txBody>
          <a:bodyPr>
            <a:noAutofit/>
          </a:bodyPr>
          <a:lstStyle/>
          <a:p>
            <a:r>
              <a:rPr lang="en-US" sz="2800" b="1" dirty="0" smtClean="0"/>
              <a:t>Pedro Ponce de Leon,</a:t>
            </a:r>
            <a:r>
              <a:rPr lang="en-US" sz="2800" b="1" dirty="0" smtClean="0">
                <a:solidFill>
                  <a:schemeClr val="tx1">
                    <a:lumMod val="95000"/>
                    <a:lumOff val="5000"/>
                  </a:schemeClr>
                </a:solidFill>
              </a:rPr>
              <a:t> a Benedictine </a:t>
            </a:r>
            <a:r>
              <a:rPr lang="en-US" sz="2800" b="1" u="sng" dirty="0" smtClean="0">
                <a:solidFill>
                  <a:schemeClr val="tx1">
                    <a:lumMod val="95000"/>
                    <a:lumOff val="5000"/>
                  </a:schemeClr>
                </a:solidFill>
              </a:rPr>
              <a:t>Monk </a:t>
            </a:r>
          </a:p>
          <a:p>
            <a:r>
              <a:rPr lang="en-US" sz="2800" b="1" dirty="0" smtClean="0">
                <a:solidFill>
                  <a:schemeClr val="tx1">
                    <a:lumMod val="95000"/>
                    <a:lumOff val="5000"/>
                  </a:schemeClr>
                </a:solidFill>
              </a:rPr>
              <a:t>To communicate necessary information, they develop their own form of sign language for their “vow of silence”</a:t>
            </a:r>
          </a:p>
          <a:p>
            <a:r>
              <a:rPr lang="en-US" sz="2800" b="1" dirty="0" smtClean="0">
                <a:solidFill>
                  <a:schemeClr val="tx1">
                    <a:lumMod val="95000"/>
                    <a:lumOff val="5000"/>
                  </a:schemeClr>
                </a:solidFill>
              </a:rPr>
              <a:t>These signs may have been used later in attempts to teach Deaf children  </a:t>
            </a:r>
          </a:p>
          <a:p>
            <a:r>
              <a:rPr lang="en-US" sz="2800" b="1" dirty="0" smtClean="0">
                <a:solidFill>
                  <a:schemeClr val="tx1">
                    <a:lumMod val="95000"/>
                    <a:lumOff val="5000"/>
                  </a:schemeClr>
                </a:solidFill>
              </a:rPr>
              <a:t>He taught deaf sons of the </a:t>
            </a:r>
            <a:r>
              <a:rPr lang="en-US" sz="2800" b="1" u="sng" dirty="0" smtClean="0">
                <a:solidFill>
                  <a:schemeClr val="tx1">
                    <a:lumMod val="95000"/>
                    <a:lumOff val="5000"/>
                  </a:schemeClr>
                </a:solidFill>
              </a:rPr>
              <a:t>Spanish nobility </a:t>
            </a:r>
            <a:r>
              <a:rPr lang="en-US" sz="2800" b="1" dirty="0" smtClean="0">
                <a:solidFill>
                  <a:schemeClr val="tx1">
                    <a:lumMod val="95000"/>
                    <a:lumOff val="5000"/>
                  </a:schemeClr>
                </a:solidFill>
              </a:rPr>
              <a:t>in order that they might inherit property. </a:t>
            </a:r>
          </a:p>
          <a:p>
            <a:pPr lvl="1"/>
            <a:r>
              <a:rPr lang="en-US" sz="2400" b="1" i="1" dirty="0" smtClean="0">
                <a:solidFill>
                  <a:schemeClr val="tx1">
                    <a:lumMod val="95000"/>
                    <a:lumOff val="5000"/>
                  </a:schemeClr>
                </a:solidFill>
              </a:rPr>
              <a:t>Note: Back in the day you couldn’t inherit property if you were not educated</a:t>
            </a:r>
            <a:r>
              <a:rPr lang="en-US" sz="2400" b="1" dirty="0" smtClean="0">
                <a:solidFill>
                  <a:schemeClr val="tx1">
                    <a:lumMod val="95000"/>
                    <a:lumOff val="5000"/>
                  </a:schemeClr>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061"/>
            <a:ext cx="8229600" cy="787718"/>
          </a:xfrm>
        </p:spPr>
        <p:txBody>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MARTHA’S VINEYARD</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457200" y="1056640"/>
            <a:ext cx="8229600" cy="5405120"/>
          </a:xfrm>
        </p:spPr>
        <p:txBody>
          <a:bodyPr>
            <a:normAutofit fontScale="85000" lnSpcReduction="10000"/>
          </a:bodyPr>
          <a:lstStyle/>
          <a:p>
            <a:r>
              <a:rPr lang="en-US" dirty="0" smtClean="0">
                <a:latin typeface="Bookman Old Style" pitchFamily="18" charset="0"/>
              </a:rPr>
              <a:t>It is an island off the coast of Massachusetts</a:t>
            </a:r>
          </a:p>
          <a:p>
            <a:r>
              <a:rPr lang="en-US" dirty="0" smtClean="0">
                <a:latin typeface="Bookman Old Style" pitchFamily="18" charset="0"/>
              </a:rPr>
              <a:t> Settled by 200 immigrants from Kent County  England.</a:t>
            </a:r>
          </a:p>
          <a:p>
            <a:r>
              <a:rPr lang="en-US" dirty="0" smtClean="0">
                <a:latin typeface="Bookman Old Style" pitchFamily="18" charset="0"/>
              </a:rPr>
              <a:t>Carried dominant and recessive genes for deafness.</a:t>
            </a:r>
          </a:p>
          <a:p>
            <a:r>
              <a:rPr lang="en-US" dirty="0" smtClean="0">
                <a:latin typeface="Bookman Old Style" pitchFamily="18" charset="0"/>
              </a:rPr>
              <a:t>By the mid-1700's a sign language (</a:t>
            </a:r>
            <a:r>
              <a:rPr lang="en-US" dirty="0" smtClean="0">
                <a:solidFill>
                  <a:srgbClr val="C00000"/>
                </a:solidFill>
                <a:latin typeface="Bookman Old Style" pitchFamily="18" charset="0"/>
              </a:rPr>
              <a:t>not ASL, it was not invented yet</a:t>
            </a:r>
            <a:r>
              <a:rPr lang="en-US" dirty="0" smtClean="0">
                <a:latin typeface="Bookman Old Style" pitchFamily="18" charset="0"/>
              </a:rPr>
              <a:t>) had developed on the island, used by deaf and hearing islanders alike. </a:t>
            </a:r>
          </a:p>
          <a:p>
            <a:r>
              <a:rPr lang="en-US" dirty="0" smtClean="0">
                <a:latin typeface="Bookman Old Style" pitchFamily="18" charset="0"/>
              </a:rPr>
              <a:t> Almost all inhabitants signed and town meetings were signed for all. </a:t>
            </a:r>
          </a:p>
          <a:p>
            <a:r>
              <a:rPr lang="en-US" dirty="0" smtClean="0">
                <a:latin typeface="Bookman Old Style" pitchFamily="18" charset="0"/>
              </a:rPr>
              <a:t>Deaf islanders married, had families, worked, voted, held public office and were equal.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04800" y="152400"/>
            <a:ext cx="8696960" cy="6471920"/>
          </a:xfrm>
          <a:prstGeom prst="rect">
            <a:avLst/>
          </a:prstGeom>
          <a:noFill/>
          <a:ln w="9525">
            <a:noFill/>
            <a:miter lim="800000"/>
            <a:headEnd/>
            <a:tailEnd/>
          </a:ln>
        </p:spPr>
        <p:txBody>
          <a:bodyPr/>
          <a:lstStyle/>
          <a:p>
            <a:pPr defTabSz="914400">
              <a:spcBef>
                <a:spcPct val="20000"/>
              </a:spcBef>
            </a:pPr>
            <a:r>
              <a:rPr lang="en-US" sz="3600" b="1" dirty="0">
                <a:solidFill>
                  <a:prstClr val="black"/>
                </a:solidFill>
              </a:rPr>
              <a:t>EARLY </a:t>
            </a:r>
            <a:r>
              <a:rPr lang="en-US" sz="3600" b="1" dirty="0" smtClean="0">
                <a:solidFill>
                  <a:prstClr val="black"/>
                </a:solidFill>
              </a:rPr>
              <a:t>1800’s</a:t>
            </a:r>
          </a:p>
          <a:p>
            <a:pPr defTabSz="914400">
              <a:spcBef>
                <a:spcPct val="20000"/>
              </a:spcBef>
              <a:buFontTx/>
              <a:buChar char="•"/>
            </a:pPr>
            <a:r>
              <a:rPr lang="en-US" sz="3200" b="1" dirty="0" smtClean="0">
                <a:solidFill>
                  <a:prstClr val="black"/>
                </a:solidFill>
              </a:rPr>
              <a:t>Laurent </a:t>
            </a:r>
            <a:r>
              <a:rPr lang="en-US" sz="3200" b="1" dirty="0" err="1" smtClean="0">
                <a:solidFill>
                  <a:prstClr val="black"/>
                </a:solidFill>
              </a:rPr>
              <a:t>Clerc</a:t>
            </a:r>
            <a:endParaRPr lang="en-US" sz="3200" b="1" dirty="0" smtClean="0">
              <a:solidFill>
                <a:prstClr val="black"/>
              </a:solidFill>
            </a:endParaRPr>
          </a:p>
          <a:p>
            <a:pPr lvl="1" defTabSz="914400">
              <a:spcBef>
                <a:spcPct val="20000"/>
              </a:spcBef>
              <a:buFontTx/>
              <a:buChar char="•"/>
            </a:pPr>
            <a:r>
              <a:rPr lang="en-US" sz="2700" dirty="0" smtClean="0">
                <a:solidFill>
                  <a:prstClr val="black"/>
                </a:solidFill>
              </a:rPr>
              <a:t>Born in 1785 in France</a:t>
            </a:r>
          </a:p>
          <a:p>
            <a:pPr lvl="1" defTabSz="914400">
              <a:spcBef>
                <a:spcPct val="20000"/>
              </a:spcBef>
              <a:buFontTx/>
              <a:buChar char="•"/>
            </a:pPr>
            <a:r>
              <a:rPr lang="en-US" sz="2700" dirty="0" smtClean="0">
                <a:solidFill>
                  <a:prstClr val="black"/>
                </a:solidFill>
              </a:rPr>
              <a:t>He was born hearing.</a:t>
            </a:r>
          </a:p>
          <a:p>
            <a:pPr lvl="1" defTabSz="914400">
              <a:spcBef>
                <a:spcPct val="20000"/>
              </a:spcBef>
              <a:buFontTx/>
              <a:buChar char="•"/>
            </a:pPr>
            <a:r>
              <a:rPr lang="en-US" sz="2700" dirty="0" smtClean="0">
                <a:solidFill>
                  <a:prstClr val="black"/>
                </a:solidFill>
              </a:rPr>
              <a:t>He became deaf after falling from his high chair into the kitchen fireplace. His right cheek was severely burned and a fever developed.</a:t>
            </a:r>
          </a:p>
          <a:p>
            <a:pPr lvl="1" defTabSz="914400">
              <a:spcBef>
                <a:spcPct val="20000"/>
              </a:spcBef>
              <a:buFontTx/>
              <a:buChar char="•"/>
            </a:pPr>
            <a:r>
              <a:rPr lang="en-US" sz="2700" dirty="0" smtClean="0">
                <a:solidFill>
                  <a:prstClr val="black"/>
                </a:solidFill>
              </a:rPr>
              <a:t>Was uneducated until the age of 12.</a:t>
            </a:r>
          </a:p>
          <a:p>
            <a:pPr lvl="1" defTabSz="914400">
              <a:spcBef>
                <a:spcPct val="20000"/>
              </a:spcBef>
              <a:buFontTx/>
              <a:buChar char="•"/>
            </a:pPr>
            <a:r>
              <a:rPr lang="en-US" sz="2700" dirty="0" smtClean="0">
                <a:solidFill>
                  <a:prstClr val="black"/>
                </a:solidFill>
              </a:rPr>
              <a:t>Went to the </a:t>
            </a:r>
            <a:r>
              <a:rPr lang="en-US" sz="2700" i="1" dirty="0" err="1" smtClean="0">
                <a:solidFill>
                  <a:prstClr val="black"/>
                </a:solidFill>
              </a:rPr>
              <a:t>Institut</a:t>
            </a:r>
            <a:r>
              <a:rPr lang="en-US" sz="2700" i="1" dirty="0" smtClean="0">
                <a:solidFill>
                  <a:prstClr val="black"/>
                </a:solidFill>
              </a:rPr>
              <a:t> </a:t>
            </a:r>
            <a:r>
              <a:rPr lang="en-US" sz="2700" i="1" dirty="0" smtClean="0">
                <a:solidFill>
                  <a:prstClr val="black"/>
                </a:solidFill>
              </a:rPr>
              <a:t>National des </a:t>
            </a:r>
            <a:r>
              <a:rPr lang="en-US" sz="2700" i="1" dirty="0" err="1" smtClean="0">
                <a:solidFill>
                  <a:prstClr val="black"/>
                </a:solidFill>
              </a:rPr>
              <a:t>Jeune</a:t>
            </a:r>
            <a:r>
              <a:rPr lang="en-US" sz="2700" i="1" dirty="0" smtClean="0">
                <a:solidFill>
                  <a:prstClr val="black"/>
                </a:solidFill>
              </a:rPr>
              <a:t> </a:t>
            </a:r>
            <a:r>
              <a:rPr lang="en-US" sz="2700" i="1" dirty="0" err="1" smtClean="0">
                <a:solidFill>
                  <a:prstClr val="black"/>
                </a:solidFill>
              </a:rPr>
              <a:t>Sourds-Muets</a:t>
            </a:r>
            <a:r>
              <a:rPr lang="en-US" sz="2700" dirty="0" smtClean="0">
                <a:solidFill>
                  <a:prstClr val="black"/>
                </a:solidFill>
              </a:rPr>
              <a:t>, located in Paris, </a:t>
            </a:r>
            <a:r>
              <a:rPr lang="en-US" sz="2700" dirty="0">
                <a:solidFill>
                  <a:prstClr val="black"/>
                </a:solidFill>
              </a:rPr>
              <a:t>France </a:t>
            </a:r>
            <a:r>
              <a:rPr lang="en-US" sz="2700" dirty="0" smtClean="0">
                <a:solidFill>
                  <a:prstClr val="black"/>
                </a:solidFill>
              </a:rPr>
              <a:t>-  the </a:t>
            </a:r>
            <a:r>
              <a:rPr lang="en-US" sz="2700" u="sng" dirty="0">
                <a:solidFill>
                  <a:prstClr val="black"/>
                </a:solidFill>
              </a:rPr>
              <a:t>first public school </a:t>
            </a:r>
            <a:r>
              <a:rPr lang="en-US" sz="2700" dirty="0">
                <a:solidFill>
                  <a:prstClr val="black"/>
                </a:solidFill>
              </a:rPr>
              <a:t>for the deaf in the world </a:t>
            </a:r>
            <a:endParaRPr lang="en-US" sz="2700" dirty="0" smtClean="0">
              <a:solidFill>
                <a:prstClr val="black"/>
              </a:solidFill>
            </a:endParaRPr>
          </a:p>
          <a:p>
            <a:pPr lvl="1" defTabSz="914400">
              <a:spcBef>
                <a:spcPct val="20000"/>
              </a:spcBef>
              <a:buFontTx/>
              <a:buChar char="•"/>
            </a:pPr>
            <a:r>
              <a:rPr lang="en-US" sz="2700" dirty="0" smtClean="0">
                <a:solidFill>
                  <a:prstClr val="black"/>
                </a:solidFill>
              </a:rPr>
              <a:t> Later he became the </a:t>
            </a:r>
            <a:r>
              <a:rPr lang="en-US" sz="2700" u="sng" dirty="0" smtClean="0">
                <a:solidFill>
                  <a:prstClr val="black"/>
                </a:solidFill>
              </a:rPr>
              <a:t>first Deaf teacher </a:t>
            </a:r>
            <a:r>
              <a:rPr lang="en-US" sz="2700" dirty="0" smtClean="0">
                <a:solidFill>
                  <a:prstClr val="black"/>
                </a:solidFill>
              </a:rPr>
              <a:t>in the United States  and later known as “Father of the Deaf”</a:t>
            </a:r>
            <a:endParaRPr lang="en-US" sz="2700" dirty="0">
              <a:solidFill>
                <a:prstClr val="black"/>
              </a:solidFill>
            </a:endParaRPr>
          </a:p>
        </p:txBody>
      </p:sp>
      <p:pic>
        <p:nvPicPr>
          <p:cNvPr id="5" name="Content Placeholder 5" descr="index.jpg"/>
          <p:cNvPicPr>
            <a:picLocks noGrp="1" noChangeAspect="1"/>
          </p:cNvPicPr>
          <p:nvPr>
            <p:ph sz="half" idx="4294967295"/>
          </p:nvPr>
        </p:nvPicPr>
        <p:blipFill>
          <a:blip r:embed="rId3" cstate="print"/>
          <a:srcRect l="-5714" r="-5714"/>
          <a:stretch>
            <a:fillRect/>
          </a:stretch>
        </p:blipFill>
        <p:spPr>
          <a:xfrm>
            <a:off x="7010400" y="85396"/>
            <a:ext cx="1676400" cy="1878701"/>
          </a:xfrm>
          <a:prstGeom prst="rect">
            <a:avLst/>
          </a:prstGeom>
        </p:spPr>
      </p:pic>
    </p:spTree>
    <p:extLst>
      <p:ext uri="{BB962C8B-B14F-4D97-AF65-F5344CB8AC3E}">
        <p14:creationId xmlns:p14="http://schemas.microsoft.com/office/powerpoint/2010/main" val="2638886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ASL began?</a:t>
            </a:r>
            <a:endParaRPr lang="en-US" dirty="0"/>
          </a:p>
        </p:txBody>
      </p:sp>
      <p:pic>
        <p:nvPicPr>
          <p:cNvPr id="7" name="Picture 6" descr="alice cogswell.jpg"/>
          <p:cNvPicPr>
            <a:picLocks noChangeAspect="1"/>
          </p:cNvPicPr>
          <p:nvPr/>
        </p:nvPicPr>
        <p:blipFill>
          <a:blip r:embed="rId2"/>
          <a:stretch>
            <a:fillRect/>
          </a:stretch>
        </p:blipFill>
        <p:spPr>
          <a:xfrm>
            <a:off x="7863117" y="979691"/>
            <a:ext cx="1280883" cy="1627789"/>
          </a:xfrm>
          <a:prstGeom prst="rect">
            <a:avLst/>
          </a:prstGeom>
        </p:spPr>
      </p:pic>
      <p:sp>
        <p:nvSpPr>
          <p:cNvPr id="6" name="Content Placeholder 5"/>
          <p:cNvSpPr>
            <a:spLocks noGrp="1"/>
          </p:cNvSpPr>
          <p:nvPr>
            <p:ph idx="1"/>
          </p:nvPr>
        </p:nvSpPr>
        <p:spPr>
          <a:xfrm>
            <a:off x="0" y="1735284"/>
            <a:ext cx="8977088" cy="5034324"/>
          </a:xfrm>
        </p:spPr>
        <p:txBody>
          <a:bodyPr>
            <a:normAutofit/>
          </a:bodyPr>
          <a:lstStyle/>
          <a:p>
            <a:r>
              <a:rPr lang="en-US" sz="2800" dirty="0" smtClean="0"/>
              <a:t>Thomas Gallaudet’s was a minister and a neighbors  </a:t>
            </a:r>
          </a:p>
          <a:p>
            <a:pPr marL="0" indent="0">
              <a:buNone/>
            </a:pPr>
            <a:r>
              <a:rPr lang="en-US" sz="2800" dirty="0" smtClean="0"/>
              <a:t>     of the </a:t>
            </a:r>
            <a:r>
              <a:rPr lang="en-US" sz="2800" dirty="0" err="1" smtClean="0"/>
              <a:t>Cogswell’s</a:t>
            </a:r>
            <a:r>
              <a:rPr lang="en-US" sz="2800" dirty="0" smtClean="0"/>
              <a:t> </a:t>
            </a:r>
          </a:p>
          <a:p>
            <a:r>
              <a:rPr lang="en-US" sz="2800" dirty="0" smtClean="0"/>
              <a:t>They had a daughter, Alice.  She was deaf and unable to</a:t>
            </a:r>
          </a:p>
          <a:p>
            <a:pPr>
              <a:buNone/>
            </a:pPr>
            <a:r>
              <a:rPr lang="en-US" sz="2800" dirty="0" smtClean="0"/>
              <a:t>     read and write.  </a:t>
            </a:r>
          </a:p>
          <a:p>
            <a:r>
              <a:rPr lang="en-US" sz="2800" dirty="0" smtClean="0"/>
              <a:t>Gallaudet was asked by Mr. Cogswell if he would </a:t>
            </a:r>
            <a:endParaRPr lang="en-US" sz="2800" dirty="0" smtClean="0"/>
          </a:p>
          <a:p>
            <a:pPr marL="0" indent="0">
              <a:buNone/>
            </a:pPr>
            <a:r>
              <a:rPr lang="en-US" sz="2800" b="1" dirty="0" smtClean="0">
                <a:solidFill>
                  <a:srgbClr val="C00000"/>
                </a:solidFill>
              </a:rPr>
              <a:t>  go </a:t>
            </a:r>
            <a:r>
              <a:rPr lang="en-US" sz="2800" b="1" dirty="0" smtClean="0">
                <a:solidFill>
                  <a:srgbClr val="C00000"/>
                </a:solidFill>
              </a:rPr>
              <a:t>to Europe to see how they were teaching deaf children.   </a:t>
            </a:r>
          </a:p>
          <a:p>
            <a:r>
              <a:rPr lang="en-US" sz="2800" dirty="0" smtClean="0"/>
              <a:t>He </a:t>
            </a:r>
            <a:r>
              <a:rPr lang="en-US" sz="2800" dirty="0" smtClean="0"/>
              <a:t>went to </a:t>
            </a:r>
            <a:r>
              <a:rPr lang="en-US" sz="2800" dirty="0" smtClean="0"/>
              <a:t>France </a:t>
            </a:r>
            <a:r>
              <a:rPr lang="en-US" sz="2800" dirty="0" smtClean="0"/>
              <a:t>and observed the National Royal Institute for the Deaf and met </a:t>
            </a:r>
            <a:r>
              <a:rPr lang="en-US" sz="2800" dirty="0" smtClean="0"/>
              <a:t>Laurent </a:t>
            </a:r>
            <a:r>
              <a:rPr lang="en-US" sz="2800" dirty="0" err="1" smtClean="0"/>
              <a:t>Clerc</a:t>
            </a:r>
            <a:r>
              <a:rPr lang="en-US" sz="2800" dirty="0" smtClean="0"/>
              <a:t>. </a:t>
            </a:r>
          </a:p>
          <a:p>
            <a:endParaRPr lang="en-US" dirty="0"/>
          </a:p>
        </p:txBody>
      </p:sp>
      <p:pic>
        <p:nvPicPr>
          <p:cNvPr id="8" name="Content Placeholder 5" descr="images.jpg"/>
          <p:cNvPicPr>
            <a:picLocks noChangeAspect="1"/>
          </p:cNvPicPr>
          <p:nvPr/>
        </p:nvPicPr>
        <p:blipFill>
          <a:blip r:embed="rId3"/>
          <a:srcRect l="-2474" r="-2474"/>
          <a:stretch>
            <a:fillRect/>
          </a:stretch>
        </p:blipFill>
        <p:spPr>
          <a:xfrm>
            <a:off x="876868" y="118421"/>
            <a:ext cx="1303361" cy="1460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646"/>
            <a:ext cx="8229600" cy="691496"/>
          </a:xfrm>
        </p:spPr>
        <p:txBody>
          <a:bodyPr>
            <a:normAutofit fontScale="90000"/>
          </a:bodyPr>
          <a:lstStyle/>
          <a:p>
            <a:endParaRPr lang="en-US" dirty="0"/>
          </a:p>
        </p:txBody>
      </p:sp>
      <p:sp>
        <p:nvSpPr>
          <p:cNvPr id="3" name="Content Placeholder 2"/>
          <p:cNvSpPr>
            <a:spLocks noGrp="1"/>
          </p:cNvSpPr>
          <p:nvPr>
            <p:ph idx="1"/>
          </p:nvPr>
        </p:nvSpPr>
        <p:spPr>
          <a:xfrm>
            <a:off x="457200" y="726142"/>
            <a:ext cx="8229600" cy="5400022"/>
          </a:xfrm>
        </p:spPr>
        <p:txBody>
          <a:bodyPr>
            <a:normAutofit fontScale="92500" lnSpcReduction="10000"/>
          </a:bodyPr>
          <a:lstStyle/>
          <a:p>
            <a:r>
              <a:rPr lang="en-US" dirty="0" smtClean="0"/>
              <a:t>Thomas Gallaudet </a:t>
            </a:r>
            <a:r>
              <a:rPr lang="en-US" dirty="0" smtClean="0"/>
              <a:t>invited Laurent </a:t>
            </a:r>
            <a:r>
              <a:rPr lang="en-US" dirty="0" err="1" smtClean="0"/>
              <a:t>Clerc</a:t>
            </a:r>
            <a:r>
              <a:rPr lang="en-US" dirty="0" smtClean="0"/>
              <a:t> </a:t>
            </a:r>
          </a:p>
          <a:p>
            <a:pPr marL="0" indent="0">
              <a:buNone/>
            </a:pPr>
            <a:r>
              <a:rPr lang="en-US" dirty="0" smtClean="0"/>
              <a:t>to come to America and help </a:t>
            </a:r>
          </a:p>
          <a:p>
            <a:pPr>
              <a:buNone/>
            </a:pPr>
            <a:r>
              <a:rPr lang="en-US" dirty="0" smtClean="0"/>
              <a:t>start a school for the Deaf.  </a:t>
            </a:r>
            <a:endParaRPr lang="en-US" dirty="0"/>
          </a:p>
          <a:p>
            <a:r>
              <a:rPr lang="en-US" dirty="0" err="1" smtClean="0"/>
              <a:t>Clerc</a:t>
            </a:r>
            <a:r>
              <a:rPr lang="en-US" dirty="0" smtClean="0"/>
              <a:t> accepted</a:t>
            </a:r>
            <a:r>
              <a:rPr lang="en-US" dirty="0" smtClean="0"/>
              <a:t>.</a:t>
            </a:r>
          </a:p>
          <a:p>
            <a:endParaRPr lang="en-US" sz="1100" dirty="0" smtClean="0"/>
          </a:p>
          <a:p>
            <a:r>
              <a:rPr lang="en-US" dirty="0" smtClean="0"/>
              <a:t>Laurent Clerc and Thomas Gallaudet traveled across the Atlantic Ocean </a:t>
            </a:r>
            <a:r>
              <a:rPr lang="en-US" i="1" dirty="0" smtClean="0"/>
              <a:t>(52 day journey back then)</a:t>
            </a:r>
            <a:r>
              <a:rPr lang="en-US" dirty="0" smtClean="0"/>
              <a:t> teaching each other; Clerc – English,  Gallaudet – Sign Language. </a:t>
            </a:r>
          </a:p>
          <a:p>
            <a:r>
              <a:rPr lang="en-US" dirty="0" smtClean="0"/>
              <a:t>They began </a:t>
            </a:r>
            <a:r>
              <a:rPr lang="en-US" i="1" dirty="0" smtClean="0"/>
              <a:t>the Connecticut Asylum for the Education and Instruction of Deaf and Dumb Persons</a:t>
            </a:r>
            <a:r>
              <a:rPr lang="en-US" dirty="0" smtClean="0"/>
              <a:t> – officially opening in 1817.   </a:t>
            </a:r>
            <a:endParaRPr lang="en-US" dirty="0"/>
          </a:p>
        </p:txBody>
      </p:sp>
      <p:pic>
        <p:nvPicPr>
          <p:cNvPr id="4" name="Picture 3" descr="Deaf and Dumb Asylum.jpg"/>
          <p:cNvPicPr>
            <a:picLocks noChangeAspect="1"/>
          </p:cNvPicPr>
          <p:nvPr/>
        </p:nvPicPr>
        <p:blipFill>
          <a:blip r:embed="rId2"/>
          <a:stretch>
            <a:fillRect/>
          </a:stretch>
        </p:blipFill>
        <p:spPr>
          <a:xfrm>
            <a:off x="6164316" y="1148338"/>
            <a:ext cx="2758966" cy="17951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7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8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1139</Words>
  <Application>Microsoft Office PowerPoint</Application>
  <PresentationFormat>On-screen Show (4:3)</PresentationFormat>
  <Paragraphs>152</Paragraphs>
  <Slides>23</Slides>
  <Notes>5</Notes>
  <HiddenSlides>3</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23</vt:i4>
      </vt:variant>
    </vt:vector>
  </HeadingPairs>
  <TitlesOfParts>
    <vt:vector size="39" baseType="lpstr">
      <vt:lpstr>Arial</vt:lpstr>
      <vt:lpstr>Bookman Old Style</vt:lpstr>
      <vt:lpstr>Calibri</vt:lpstr>
      <vt:lpstr>Maiandra GD</vt:lpstr>
      <vt:lpstr>Tw Cen MT</vt:lpstr>
      <vt:lpstr>Wingdings</vt:lpstr>
      <vt:lpstr>Wingdings 2</vt:lpstr>
      <vt:lpstr>Office Theme</vt:lpstr>
      <vt:lpstr>Median</vt:lpstr>
      <vt:lpstr>2_Median</vt:lpstr>
      <vt:lpstr>3_Median</vt:lpstr>
      <vt:lpstr>4_Median</vt:lpstr>
      <vt:lpstr>5_Median</vt:lpstr>
      <vt:lpstr>6_Median</vt:lpstr>
      <vt:lpstr>7_Median</vt:lpstr>
      <vt:lpstr>8_Median</vt:lpstr>
      <vt:lpstr>HISTORY OF ASL</vt:lpstr>
      <vt:lpstr>Some of this may be new.  You won’t need to know all of this, but you need to go through it to have the basic understanding of how we got to where we are today. </vt:lpstr>
      <vt:lpstr>How the Deaf were viewed.</vt:lpstr>
      <vt:lpstr>During the Dark and Middle Ages </vt:lpstr>
      <vt:lpstr>First Known Attempts  at Educating the Deaf 1500’s</vt:lpstr>
      <vt:lpstr>MARTHA’S VINEYARD</vt:lpstr>
      <vt:lpstr>PowerPoint Presentation</vt:lpstr>
      <vt:lpstr>How ASL began?</vt:lpstr>
      <vt:lpstr>PowerPoint Presentation</vt:lpstr>
      <vt:lpstr>Gallaudet &amp; Clerc</vt:lpstr>
      <vt:lpstr>PowerPoint Presentation</vt:lpstr>
      <vt:lpstr>Other Figures in Deaf History</vt:lpstr>
      <vt:lpstr>Late 1800’s</vt:lpstr>
      <vt:lpstr>Gallaudet University</vt:lpstr>
      <vt:lpstr>Gallaudet University</vt:lpstr>
      <vt:lpstr>KNOW THE DIFFERENCE!</vt:lpstr>
      <vt:lpstr>The NAD</vt:lpstr>
      <vt:lpstr>PowerPoint Presentation</vt:lpstr>
      <vt:lpstr>EARLY 1900’s</vt:lpstr>
      <vt:lpstr>PowerPoint Presentation</vt:lpstr>
      <vt:lpstr> I King Jordan</vt:lpstr>
      <vt:lpstr>REVIEW</vt:lpstr>
      <vt:lpstr>PowerPoint Presentation</vt:lpstr>
    </vt:vector>
  </TitlesOfParts>
  <Company>DCPS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THOMAS GALLAUDET</dc:title>
  <dc:creator>Brown, Brenda B.</dc:creator>
  <cp:lastModifiedBy>Haralambou, Charlotte B.</cp:lastModifiedBy>
  <cp:revision>59</cp:revision>
  <dcterms:created xsi:type="dcterms:W3CDTF">2012-08-24T01:19:10Z</dcterms:created>
  <dcterms:modified xsi:type="dcterms:W3CDTF">2017-05-05T02:26:51Z</dcterms:modified>
</cp:coreProperties>
</file>