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66" r:id="rId3"/>
    <p:sldId id="267" r:id="rId4"/>
    <p:sldId id="273" r:id="rId5"/>
    <p:sldId id="275" r:id="rId6"/>
    <p:sldId id="262" r:id="rId7"/>
    <p:sldId id="264" r:id="rId8"/>
    <p:sldId id="257" r:id="rId9"/>
    <p:sldId id="260" r:id="rId10"/>
    <p:sldId id="258" r:id="rId11"/>
    <p:sldId id="265" r:id="rId12"/>
    <p:sldId id="259" r:id="rId13"/>
    <p:sldId id="268" r:id="rId14"/>
    <p:sldId id="269" r:id="rId15"/>
    <p:sldId id="277" r:id="rId16"/>
    <p:sldId id="272" r:id="rId17"/>
    <p:sldId id="270" r:id="rId18"/>
    <p:sldId id="271" r:id="rId19"/>
    <p:sldId id="274" r:id="rId20"/>
    <p:sldId id="276" r:id="rId21"/>
    <p:sldId id="263" r:id="rId22"/>
    <p:sldId id="26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3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4E8B952-4AC2-480C-A44B-B549FA938C16}" type="datetimeFigureOut">
              <a:rPr lang="en-US" smtClean="0"/>
              <a:t>05/08/2017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CA5FA0B-733F-429B-917C-FE298E092D6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E8B952-4AC2-480C-A44B-B549FA938C16}" type="datetimeFigureOut">
              <a:rPr lang="en-US" smtClean="0"/>
              <a:t>05/08/2017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FA0B-733F-429B-917C-FE298E092D6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CA5FA0B-733F-429B-917C-FE298E092D6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E8B952-4AC2-480C-A44B-B549FA938C16}" type="datetimeFigureOut">
              <a:rPr lang="en-US" smtClean="0"/>
              <a:t>05/08/2017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C161294-2F41-4F42-B1E9-9D6838A31F67}" type="datetimeFigureOut">
              <a:rPr lang="en-US" smtClean="0"/>
              <a:pPr/>
              <a:t>05/08/2017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14131-F928-2541-9CB6-7EDD5F43C155}"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extLst>
      <p:ext uri="{BB962C8B-B14F-4D97-AF65-F5344CB8AC3E}">
        <p14:creationId xmlns:p14="http://schemas.microsoft.com/office/powerpoint/2010/main" val="3684277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4E8B952-4AC2-480C-A44B-B549FA938C16}" type="datetimeFigureOut">
              <a:rPr lang="en-US" smtClean="0"/>
              <a:t>05/08/2017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CA5FA0B-733F-429B-917C-FE298E092D6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4E8B952-4AC2-480C-A44B-B549FA938C16}" type="datetimeFigureOut">
              <a:rPr lang="en-US" smtClean="0"/>
              <a:t>05/08/2017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CA5FA0B-733F-429B-917C-FE298E092D6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4E8B952-4AC2-480C-A44B-B549FA938C16}" type="datetimeFigureOut">
              <a:rPr lang="en-US" smtClean="0"/>
              <a:t>05/08/2017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5FA0B-733F-429B-917C-FE298E092D6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4E8B952-4AC2-480C-A44B-B549FA938C16}" type="datetimeFigureOut">
              <a:rPr lang="en-US" smtClean="0"/>
              <a:t>05/08/2017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CA5FA0B-733F-429B-917C-FE298E092D6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E8B952-4AC2-480C-A44B-B549FA938C16}" type="datetimeFigureOut">
              <a:rPr lang="en-US" smtClean="0"/>
              <a:t>05/08/2017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CA5FA0B-733F-429B-917C-FE298E092D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4E8B952-4AC2-480C-A44B-B549FA938C16}" type="datetimeFigureOut">
              <a:rPr lang="en-US" smtClean="0"/>
              <a:t>05/08/2017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CA5FA0B-733F-429B-917C-FE298E092D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CA5FA0B-733F-429B-917C-FE298E092D6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4E8B952-4AC2-480C-A44B-B549FA938C16}" type="datetimeFigureOut">
              <a:rPr lang="en-US" smtClean="0"/>
              <a:t>05/08/2017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CA5FA0B-733F-429B-917C-FE298E092D6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4E8B952-4AC2-480C-A44B-B549FA938C16}" type="datetimeFigureOut">
              <a:rPr lang="en-US" smtClean="0"/>
              <a:t>05/08/2017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4E8B952-4AC2-480C-A44B-B549FA938C16}" type="datetimeFigureOut">
              <a:rPr lang="en-US" smtClean="0"/>
              <a:t>05/08/2017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CA5FA0B-733F-429B-917C-FE298E092D6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600" dirty="0" smtClean="0"/>
              <a:t>Review</a:t>
            </a:r>
            <a:endParaRPr lang="en-US" sz="2000" dirty="0"/>
          </a:p>
        </p:txBody>
      </p:sp>
      <p:sp>
        <p:nvSpPr>
          <p:cNvPr id="2" name="Title 1"/>
          <p:cNvSpPr>
            <a:spLocks noGrp="1"/>
          </p:cNvSpPr>
          <p:nvPr>
            <p:ph type="ctrTitle"/>
          </p:nvPr>
        </p:nvSpPr>
        <p:spPr/>
        <p:txBody>
          <a:bodyPr>
            <a:normAutofit/>
          </a:bodyPr>
          <a:lstStyle/>
          <a:p>
            <a:r>
              <a:rPr lang="en-US" sz="6600" b="1" dirty="0" smtClean="0"/>
              <a:t>Deaf Culture</a:t>
            </a:r>
            <a:endParaRPr lang="en-US" sz="6600" b="1" dirty="0"/>
          </a:p>
        </p:txBody>
      </p:sp>
    </p:spTree>
    <p:extLst>
      <p:ext uri="{BB962C8B-B14F-4D97-AF65-F5344CB8AC3E}">
        <p14:creationId xmlns:p14="http://schemas.microsoft.com/office/powerpoint/2010/main" val="3496402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5181600"/>
          </a:xfrm>
        </p:spPr>
        <p:txBody>
          <a:bodyPr anchor="t"/>
          <a:lstStyle/>
          <a:p>
            <a:pPr algn="l">
              <a:lnSpc>
                <a:spcPct val="150000"/>
              </a:lnSpc>
            </a:pPr>
            <a:r>
              <a:rPr lang="en-US" sz="4000" b="1" dirty="0" smtClean="0">
                <a:solidFill>
                  <a:schemeClr val="bg1"/>
                </a:solidFill>
              </a:rPr>
              <a:t>Labels</a:t>
            </a:r>
            <a:br>
              <a:rPr lang="en-US" sz="4000" b="1" dirty="0" smtClean="0">
                <a:solidFill>
                  <a:schemeClr val="bg1"/>
                </a:solidFill>
              </a:rPr>
            </a:br>
            <a:r>
              <a:rPr lang="en-US" sz="4000" b="1" dirty="0" smtClean="0">
                <a:solidFill>
                  <a:schemeClr val="bg1"/>
                </a:solidFill>
              </a:rPr>
              <a:t>in the Deaf Culture</a:t>
            </a:r>
            <a:endParaRPr lang="en-US" sz="4000" b="1" dirty="0">
              <a:solidFill>
                <a:schemeClr val="bg1"/>
              </a:solidFill>
            </a:endParaRPr>
          </a:p>
        </p:txBody>
      </p:sp>
      <p:sp>
        <p:nvSpPr>
          <p:cNvPr id="3" name="Text Placeholder 2"/>
          <p:cNvSpPr>
            <a:spLocks noGrp="1"/>
          </p:cNvSpPr>
          <p:nvPr>
            <p:ph type="body" idx="2"/>
          </p:nvPr>
        </p:nvSpPr>
        <p:spPr>
          <a:xfrm>
            <a:off x="3200400" y="3048000"/>
            <a:ext cx="5612642" cy="3042476"/>
          </a:xfrm>
        </p:spPr>
        <p:txBody>
          <a:bodyPr>
            <a:normAutofit/>
          </a:bodyPr>
          <a:lstStyle/>
          <a:p>
            <a:r>
              <a:rPr lang="en-US" sz="2400" b="1" dirty="0" smtClean="0">
                <a:solidFill>
                  <a:schemeClr val="tx1"/>
                </a:solidFill>
              </a:rPr>
              <a:t>Hearing Impaired </a:t>
            </a:r>
            <a:r>
              <a:rPr lang="en-US" sz="2400" dirty="0" smtClean="0">
                <a:solidFill>
                  <a:schemeClr val="tx1"/>
                </a:solidFill>
              </a:rPr>
              <a:t>– has </a:t>
            </a:r>
            <a:r>
              <a:rPr lang="en-US" sz="2400" u="sng" dirty="0" smtClean="0">
                <a:solidFill>
                  <a:schemeClr val="tx1"/>
                </a:solidFill>
              </a:rPr>
              <a:t>negative</a:t>
            </a:r>
            <a:r>
              <a:rPr lang="en-US" sz="2400" dirty="0" smtClean="0">
                <a:solidFill>
                  <a:schemeClr val="tx1"/>
                </a:solidFill>
              </a:rPr>
              <a:t> connotation of “impaired” or “broken.”  </a:t>
            </a:r>
          </a:p>
          <a:p>
            <a:r>
              <a:rPr lang="en-US" sz="2400" b="1" dirty="0" smtClean="0">
                <a:solidFill>
                  <a:schemeClr val="tx2">
                    <a:lumMod val="75000"/>
                  </a:schemeClr>
                </a:solidFill>
              </a:rPr>
              <a:t>Within the Deaf community they prefer to be called </a:t>
            </a:r>
            <a:r>
              <a:rPr lang="en-US" sz="2400" b="1" dirty="0" smtClean="0">
                <a:solidFill>
                  <a:schemeClr val="accent1">
                    <a:lumMod val="75000"/>
                  </a:schemeClr>
                </a:solidFill>
              </a:rPr>
              <a:t>Deaf</a:t>
            </a:r>
            <a:r>
              <a:rPr lang="en-US" sz="2400" b="1" dirty="0" smtClean="0">
                <a:solidFill>
                  <a:schemeClr val="tx2">
                    <a:lumMod val="75000"/>
                  </a:schemeClr>
                </a:solidFill>
              </a:rPr>
              <a:t> </a:t>
            </a:r>
            <a:r>
              <a:rPr lang="en-US" sz="2400" b="1" dirty="0" smtClean="0">
                <a:solidFill>
                  <a:schemeClr val="tx2">
                    <a:lumMod val="75000"/>
                  </a:schemeClr>
                </a:solidFill>
              </a:rPr>
              <a:t>and some prefer</a:t>
            </a:r>
            <a:r>
              <a:rPr lang="en-US" sz="2400" b="1" dirty="0" smtClean="0">
                <a:solidFill>
                  <a:schemeClr val="tx1"/>
                </a:solidFill>
              </a:rPr>
              <a:t> </a:t>
            </a:r>
            <a:r>
              <a:rPr lang="en-US" sz="2400" b="1" dirty="0" smtClean="0">
                <a:solidFill>
                  <a:schemeClr val="accent1">
                    <a:lumMod val="75000"/>
                  </a:schemeClr>
                </a:solidFill>
              </a:rPr>
              <a:t>Hard-of-Hearing</a:t>
            </a:r>
            <a:r>
              <a:rPr lang="en-US" sz="2400" b="1" dirty="0" smtClean="0">
                <a:solidFill>
                  <a:schemeClr val="tx1"/>
                </a:solidFill>
              </a:rPr>
              <a:t>. </a:t>
            </a:r>
          </a:p>
          <a:p>
            <a:endParaRPr lang="en-US" sz="2400" dirty="0" smtClean="0">
              <a:solidFill>
                <a:schemeClr val="tx1"/>
              </a:solidFill>
            </a:endParaRPr>
          </a:p>
        </p:txBody>
      </p:sp>
      <p:sp>
        <p:nvSpPr>
          <p:cNvPr id="4" name="&quot;No&quot; Symbol 3"/>
          <p:cNvSpPr/>
          <p:nvPr/>
        </p:nvSpPr>
        <p:spPr>
          <a:xfrm>
            <a:off x="3505200" y="681900"/>
            <a:ext cx="1774210" cy="1758285"/>
          </a:xfrm>
          <a:prstGeom prst="noSmoking">
            <a:avLst>
              <a:gd name="adj" fmla="val 3764"/>
            </a:avLst>
          </a:prstGeom>
          <a:effectLst>
            <a:reflection blurRad="6350" stA="52000" endA="300" endPos="35000" dir="5400000" sy="-100000" algn="bl" rotWithShape="0"/>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5" name="&quot;No&quot; Symbol 4"/>
          <p:cNvSpPr/>
          <p:nvPr/>
        </p:nvSpPr>
        <p:spPr>
          <a:xfrm>
            <a:off x="6480185" y="681898"/>
            <a:ext cx="1769210" cy="1758285"/>
          </a:xfrm>
          <a:prstGeom prst="noSmoking">
            <a:avLst>
              <a:gd name="adj" fmla="val 3764"/>
            </a:avLst>
          </a:prstGeom>
          <a:effectLst>
            <a:reflection blurRad="6350" stA="52000" endA="300" endPos="35000" dir="5400000" sy="-100000" algn="bl" rotWithShape="0"/>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3505201" y="960877"/>
            <a:ext cx="1774209" cy="1200329"/>
          </a:xfrm>
          <a:prstGeom prst="rect">
            <a:avLst/>
          </a:prstGeom>
        </p:spPr>
        <p:txBody>
          <a:bodyPr wrap="square">
            <a:spAutoFit/>
          </a:bodyPr>
          <a:lstStyle/>
          <a:p>
            <a:r>
              <a:rPr lang="en-US" sz="3600" dirty="0" smtClean="0">
                <a:latin typeface="Cooper Black" pitchFamily="18" charset="0"/>
              </a:rPr>
              <a:t>Deaf &amp; Dumb</a:t>
            </a:r>
            <a:endParaRPr lang="en-US" sz="3600" dirty="0">
              <a:latin typeface="Cooper Black" pitchFamily="18" charset="0"/>
            </a:endParaRPr>
          </a:p>
        </p:txBody>
      </p:sp>
      <p:sp>
        <p:nvSpPr>
          <p:cNvPr id="7" name="Rectangle 6"/>
          <p:cNvSpPr/>
          <p:nvPr/>
        </p:nvSpPr>
        <p:spPr>
          <a:xfrm>
            <a:off x="6647236" y="964777"/>
            <a:ext cx="1581138" cy="1200329"/>
          </a:xfrm>
          <a:prstGeom prst="rect">
            <a:avLst/>
          </a:prstGeom>
        </p:spPr>
        <p:txBody>
          <a:bodyPr wrap="none">
            <a:spAutoFit/>
          </a:bodyPr>
          <a:lstStyle/>
          <a:p>
            <a:r>
              <a:rPr lang="en-US" sz="3600" dirty="0" smtClean="0">
                <a:latin typeface="Cooper Black" pitchFamily="18" charset="0"/>
              </a:rPr>
              <a:t>Deaf </a:t>
            </a:r>
          </a:p>
          <a:p>
            <a:r>
              <a:rPr lang="en-US" sz="3600" dirty="0" smtClean="0">
                <a:latin typeface="Cooper Black" pitchFamily="18" charset="0"/>
              </a:rPr>
              <a:t>Mutes</a:t>
            </a:r>
            <a:endParaRPr lang="en-US" sz="3600" dirty="0">
              <a:latin typeface="Cooper Black" pitchFamily="18" charset="0"/>
            </a:endParaRPr>
          </a:p>
        </p:txBody>
      </p:sp>
    </p:spTree>
    <p:extLst>
      <p:ext uri="{BB962C8B-B14F-4D97-AF65-F5344CB8AC3E}">
        <p14:creationId xmlns:p14="http://schemas.microsoft.com/office/powerpoint/2010/main" val="3446292974"/>
      </p:ext>
    </p:extLst>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ox(i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down)">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609600" y="2743200"/>
            <a:ext cx="8077200" cy="3733800"/>
          </a:xfrm>
        </p:spPr>
        <p:txBody>
          <a:bodyPr>
            <a:normAutofit/>
          </a:bodyPr>
          <a:lstStyle/>
          <a:p>
            <a:r>
              <a:rPr lang="en-US" sz="2400" dirty="0" smtClean="0"/>
              <a:t>Child of a Deaf adult</a:t>
            </a:r>
          </a:p>
          <a:p>
            <a:pPr marL="342900" indent="-342900" algn="l">
              <a:buFont typeface="Wingdings" panose="05000000000000000000" pitchFamily="2" charset="2"/>
              <a:buChar char="§"/>
            </a:pPr>
            <a:r>
              <a:rPr lang="en-US" sz="2400" cap="none" dirty="0" smtClean="0">
                <a:latin typeface="Bell MT" panose="02020503060305020303" pitchFamily="18" charset="0"/>
              </a:rPr>
              <a:t>They are an important part of the deaf community and culture.  </a:t>
            </a:r>
          </a:p>
          <a:p>
            <a:pPr marL="342900" indent="-342900" algn="l">
              <a:buFont typeface="Wingdings" panose="05000000000000000000" pitchFamily="2" charset="2"/>
              <a:buChar char="§"/>
            </a:pPr>
            <a:r>
              <a:rPr lang="en-US" sz="2400" cap="none" dirty="0" smtClean="0">
                <a:latin typeface="Bell MT" panose="02020503060305020303" pitchFamily="18" charset="0"/>
              </a:rPr>
              <a:t>Often, a coda’s first language is ASL.</a:t>
            </a:r>
            <a:endParaRPr lang="en-US" sz="2400" cap="none" dirty="0">
              <a:latin typeface="Bell MT" panose="02020503060305020303" pitchFamily="18" charset="0"/>
            </a:endParaRPr>
          </a:p>
          <a:p>
            <a:pPr marL="342900" indent="-342900" algn="l">
              <a:buFont typeface="Wingdings" panose="05000000000000000000" pitchFamily="2" charset="2"/>
              <a:buChar char="§"/>
            </a:pPr>
            <a:r>
              <a:rPr lang="en-US" sz="2400" cap="none" dirty="0" smtClean="0">
                <a:latin typeface="Bell MT" panose="02020503060305020303" pitchFamily="18" charset="0"/>
                <a:ea typeface="Batang" panose="02030600000101010101" pitchFamily="18" charset="-127"/>
              </a:rPr>
              <a:t>Coda’s often serve as interpreters for their parents, thus becoming the communication link between their parents and the hearing world. </a:t>
            </a:r>
          </a:p>
          <a:p>
            <a:endParaRPr lang="en-US" dirty="0"/>
          </a:p>
        </p:txBody>
      </p:sp>
      <p:sp>
        <p:nvSpPr>
          <p:cNvPr id="5" name="Title 4"/>
          <p:cNvSpPr>
            <a:spLocks noGrp="1"/>
          </p:cNvSpPr>
          <p:nvPr>
            <p:ph type="title"/>
          </p:nvPr>
        </p:nvSpPr>
        <p:spPr/>
        <p:txBody>
          <a:bodyPr>
            <a:normAutofit/>
          </a:bodyPr>
          <a:lstStyle/>
          <a:p>
            <a:r>
              <a:rPr lang="en-US" sz="5400" b="1" dirty="0" smtClean="0"/>
              <a:t>What is a CODA?</a:t>
            </a:r>
            <a:endParaRPr lang="en-US" sz="5400" b="1" dirty="0"/>
          </a:p>
        </p:txBody>
      </p:sp>
    </p:spTree>
    <p:extLst>
      <p:ext uri="{BB962C8B-B14F-4D97-AF65-F5344CB8AC3E}">
        <p14:creationId xmlns:p14="http://schemas.microsoft.com/office/powerpoint/2010/main" val="201577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5" name="Content Placeholder 2"/>
          <p:cNvSpPr>
            <a:spLocks noGrp="1"/>
          </p:cNvSpPr>
          <p:nvPr>
            <p:ph sz="quarter" idx="1"/>
          </p:nvPr>
        </p:nvSpPr>
        <p:spPr>
          <a:xfrm>
            <a:off x="152400" y="381000"/>
            <a:ext cx="8534400" cy="5828731"/>
          </a:xfrm>
        </p:spPr>
        <p:txBody>
          <a:bodyPr>
            <a:normAutofit/>
          </a:bodyPr>
          <a:lstStyle/>
          <a:p>
            <a:pPr eaLnBrk="1" hangingPunct="1"/>
            <a:r>
              <a:rPr lang="en-US" sz="3000" b="1" dirty="0" smtClean="0">
                <a:solidFill>
                  <a:schemeClr val="accent1"/>
                </a:solidFill>
              </a:rPr>
              <a:t>DO YOU RECOGNIZE THESE SYMBOLS? </a:t>
            </a:r>
          </a:p>
          <a:p>
            <a:pPr eaLnBrk="1" hangingPunct="1">
              <a:buFont typeface="Wingdings 2" pitchFamily="18" charset="2"/>
              <a:buNone/>
            </a:pPr>
            <a:r>
              <a:rPr lang="en-US" sz="5200" b="1" dirty="0" smtClean="0"/>
              <a:t/>
            </a:r>
            <a:br>
              <a:rPr lang="en-US" sz="5200" b="1" dirty="0" smtClean="0"/>
            </a:br>
            <a:endParaRPr lang="en-US" sz="4000" b="1" dirty="0" smtClean="0"/>
          </a:p>
          <a:p>
            <a:pPr eaLnBrk="1" hangingPunct="1">
              <a:lnSpc>
                <a:spcPct val="160000"/>
              </a:lnSpc>
              <a:buFont typeface="Wingdings 2" pitchFamily="18" charset="2"/>
              <a:buNone/>
            </a:pPr>
            <a:r>
              <a:rPr lang="en-US" sz="5800" b="1" dirty="0" smtClean="0"/>
              <a:t>								</a:t>
            </a:r>
            <a:endParaRPr lang="en-US" sz="5200" b="1" dirty="0" smtClean="0"/>
          </a:p>
        </p:txBody>
      </p:sp>
      <p:pic>
        <p:nvPicPr>
          <p:cNvPr id="13316" name="Picture 3" descr="tty symbol.jpg"/>
          <p:cNvPicPr>
            <a:picLocks noChangeAspect="1"/>
          </p:cNvPicPr>
          <p:nvPr/>
        </p:nvPicPr>
        <p:blipFill>
          <a:blip r:embed="rId2" cstate="print"/>
          <a:srcRect/>
          <a:stretch>
            <a:fillRect/>
          </a:stretch>
        </p:blipFill>
        <p:spPr bwMode="auto">
          <a:xfrm>
            <a:off x="6234282" y="1455435"/>
            <a:ext cx="1905000" cy="1905000"/>
          </a:xfrm>
          <a:prstGeom prst="rect">
            <a:avLst/>
          </a:prstGeom>
          <a:noFill/>
          <a:ln w="9525">
            <a:noFill/>
            <a:miter lim="800000"/>
            <a:headEnd/>
            <a:tailEnd/>
          </a:ln>
        </p:spPr>
      </p:pic>
      <p:pic>
        <p:nvPicPr>
          <p:cNvPr id="13317" name="Picture 4" descr="phone symbol.png"/>
          <p:cNvPicPr>
            <a:picLocks noChangeAspect="1"/>
          </p:cNvPicPr>
          <p:nvPr/>
        </p:nvPicPr>
        <p:blipFill>
          <a:blip r:embed="rId3" cstate="print"/>
          <a:srcRect/>
          <a:stretch>
            <a:fillRect/>
          </a:stretch>
        </p:blipFill>
        <p:spPr bwMode="auto">
          <a:xfrm>
            <a:off x="1493837" y="1684035"/>
            <a:ext cx="1676400" cy="1676400"/>
          </a:xfrm>
          <a:prstGeom prst="rect">
            <a:avLst/>
          </a:prstGeom>
          <a:noFill/>
          <a:ln w="9525">
            <a:noFill/>
            <a:miter lim="800000"/>
            <a:headEnd/>
            <a:tailEnd/>
          </a:ln>
        </p:spPr>
      </p:pic>
      <p:pic>
        <p:nvPicPr>
          <p:cNvPr id="13318" name="Picture 5" descr="deaf symbol 2.jpg"/>
          <p:cNvPicPr>
            <a:picLocks noChangeAspect="1"/>
          </p:cNvPicPr>
          <p:nvPr/>
        </p:nvPicPr>
        <p:blipFill>
          <a:blip r:embed="rId4" cstate="print"/>
          <a:srcRect/>
          <a:stretch>
            <a:fillRect/>
          </a:stretch>
        </p:blipFill>
        <p:spPr bwMode="auto">
          <a:xfrm>
            <a:off x="625475" y="3881985"/>
            <a:ext cx="1736725" cy="1781175"/>
          </a:xfrm>
          <a:prstGeom prst="rect">
            <a:avLst/>
          </a:prstGeom>
          <a:noFill/>
          <a:ln w="9525">
            <a:noFill/>
            <a:miter lim="800000"/>
            <a:headEnd/>
            <a:tailEnd/>
          </a:ln>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3637" y="2667000"/>
            <a:ext cx="1742578" cy="1742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200" y="4184187"/>
            <a:ext cx="1876097" cy="14889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3757339"/>
      </p:ext>
    </p:extLst>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wipe(down)">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331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5" presetClass="entr" presetSubtype="0" fill="hold" nodeType="click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fade">
                                      <p:cBhvr>
                                        <p:cTn id="16" dur="1000"/>
                                        <p:tgtEl>
                                          <p:spTgt spid="2050"/>
                                        </p:tgtEl>
                                      </p:cBhvr>
                                    </p:animEffect>
                                    <p:anim calcmode="lin" valueType="num">
                                      <p:cBhvr>
                                        <p:cTn id="17" dur="1000" fill="hold"/>
                                        <p:tgtEl>
                                          <p:spTgt spid="2050"/>
                                        </p:tgtEl>
                                        <p:attrNameLst>
                                          <p:attrName>ppt_w</p:attrName>
                                        </p:attrNameLst>
                                      </p:cBhvr>
                                      <p:tavLst>
                                        <p:tav tm="0" fmla="#ppt_w*sin(2.5*pi*$)">
                                          <p:val>
                                            <p:fltVal val="0"/>
                                          </p:val>
                                        </p:tav>
                                        <p:tav tm="100000">
                                          <p:val>
                                            <p:fltVal val="1"/>
                                          </p:val>
                                        </p:tav>
                                      </p:tavLst>
                                    </p:anim>
                                    <p:anim calcmode="lin" valueType="num">
                                      <p:cBhvr>
                                        <p:cTn id="18" dur="1000" fill="hold"/>
                                        <p:tgtEl>
                                          <p:spTgt spid="2050"/>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13316"/>
                                        </p:tgtEl>
                                        <p:attrNameLst>
                                          <p:attrName>style.visibility</p:attrName>
                                        </p:attrNameLst>
                                      </p:cBhvr>
                                      <p:to>
                                        <p:strVal val="visible"/>
                                      </p:to>
                                    </p:set>
                                    <p:animEffect transition="in" filter="fade">
                                      <p:cBhvr>
                                        <p:cTn id="23" dur="750"/>
                                        <p:tgtEl>
                                          <p:spTgt spid="13316"/>
                                        </p:tgtEl>
                                      </p:cBhvr>
                                    </p:animEffect>
                                    <p:anim calcmode="lin" valueType="num">
                                      <p:cBhvr>
                                        <p:cTn id="24" dur="750" fill="hold"/>
                                        <p:tgtEl>
                                          <p:spTgt spid="13316"/>
                                        </p:tgtEl>
                                        <p:attrNameLst>
                                          <p:attrName>ppt_x</p:attrName>
                                        </p:attrNameLst>
                                      </p:cBhvr>
                                      <p:tavLst>
                                        <p:tav tm="0">
                                          <p:val>
                                            <p:strVal val="#ppt_x"/>
                                          </p:val>
                                        </p:tav>
                                        <p:tav tm="100000">
                                          <p:val>
                                            <p:strVal val="#ppt_x"/>
                                          </p:val>
                                        </p:tav>
                                      </p:tavLst>
                                    </p:anim>
                                    <p:anim calcmode="lin" valueType="num">
                                      <p:cBhvr>
                                        <p:cTn id="25" dur="750" fill="hold"/>
                                        <p:tgtEl>
                                          <p:spTgt spid="13316"/>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2051"/>
                                        </p:tgtEl>
                                        <p:attrNameLst>
                                          <p:attrName>style.visibility</p:attrName>
                                        </p:attrNameLst>
                                      </p:cBhvr>
                                      <p:to>
                                        <p:strVal val="visible"/>
                                      </p:to>
                                    </p:set>
                                    <p:animEffect transition="in" filter="wipe(down)">
                                      <p:cBhvr>
                                        <p:cTn id="30" dur="290">
                                          <p:stCondLst>
                                            <p:cond delay="0"/>
                                          </p:stCondLst>
                                        </p:cTn>
                                        <p:tgtEl>
                                          <p:spTgt spid="2051"/>
                                        </p:tgtEl>
                                      </p:cBhvr>
                                    </p:animEffect>
                                    <p:anim calcmode="lin" valueType="num">
                                      <p:cBhvr>
                                        <p:cTn id="31" dur="911"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32" dur="332"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33" dur="332" tmFilter="0, 0; 0.125,0.2665; 0.25,0.4; 0.375,0.465; 0.5,0.5;  0.625,0.535; 0.75,0.6; 0.875,0.7335; 1,1">
                                          <p:stCondLst>
                                            <p:cond delay="332"/>
                                          </p:stCondLst>
                                        </p:cTn>
                                        <p:tgtEl>
                                          <p:spTgt spid="2051"/>
                                        </p:tgtEl>
                                        <p:attrNameLst>
                                          <p:attrName>ppt_y</p:attrName>
                                        </p:attrNameLst>
                                      </p:cBhvr>
                                      <p:tavLst>
                                        <p:tav tm="0" fmla="#ppt_y-sin(pi*$)/9">
                                          <p:val>
                                            <p:fltVal val="0"/>
                                          </p:val>
                                        </p:tav>
                                        <p:tav tm="100000">
                                          <p:val>
                                            <p:fltVal val="1"/>
                                          </p:val>
                                        </p:tav>
                                      </p:tavLst>
                                    </p:anim>
                                    <p:anim calcmode="lin" valueType="num">
                                      <p:cBhvr>
                                        <p:cTn id="34" dur="166" tmFilter="0, 0; 0.125,0.2665; 0.25,0.4; 0.375,0.465; 0.5,0.5;  0.625,0.535; 0.75,0.6; 0.875,0.7335; 1,1">
                                          <p:stCondLst>
                                            <p:cond delay="662"/>
                                          </p:stCondLst>
                                        </p:cTn>
                                        <p:tgtEl>
                                          <p:spTgt spid="2051"/>
                                        </p:tgtEl>
                                        <p:attrNameLst>
                                          <p:attrName>ppt_y</p:attrName>
                                        </p:attrNameLst>
                                      </p:cBhvr>
                                      <p:tavLst>
                                        <p:tav tm="0" fmla="#ppt_y-sin(pi*$)/27">
                                          <p:val>
                                            <p:fltVal val="0"/>
                                          </p:val>
                                        </p:tav>
                                        <p:tav tm="100000">
                                          <p:val>
                                            <p:fltVal val="1"/>
                                          </p:val>
                                        </p:tav>
                                      </p:tavLst>
                                    </p:anim>
                                    <p:anim calcmode="lin" valueType="num">
                                      <p:cBhvr>
                                        <p:cTn id="35" dur="82" tmFilter="0, 0; 0.125,0.2665; 0.25,0.4; 0.375,0.465; 0.5,0.5;  0.625,0.535; 0.75,0.6; 0.875,0.7335; 1,1">
                                          <p:stCondLst>
                                            <p:cond delay="828"/>
                                          </p:stCondLst>
                                        </p:cTn>
                                        <p:tgtEl>
                                          <p:spTgt spid="2051"/>
                                        </p:tgtEl>
                                        <p:attrNameLst>
                                          <p:attrName>ppt_y</p:attrName>
                                        </p:attrNameLst>
                                      </p:cBhvr>
                                      <p:tavLst>
                                        <p:tav tm="0" fmla="#ppt_y-sin(pi*$)/81">
                                          <p:val>
                                            <p:fltVal val="0"/>
                                          </p:val>
                                        </p:tav>
                                        <p:tav tm="100000">
                                          <p:val>
                                            <p:fltVal val="1"/>
                                          </p:val>
                                        </p:tav>
                                      </p:tavLst>
                                    </p:anim>
                                    <p:animScale>
                                      <p:cBhvr>
                                        <p:cTn id="36" dur="13">
                                          <p:stCondLst>
                                            <p:cond delay="325"/>
                                          </p:stCondLst>
                                        </p:cTn>
                                        <p:tgtEl>
                                          <p:spTgt spid="2051"/>
                                        </p:tgtEl>
                                      </p:cBhvr>
                                      <p:to x="100000" y="60000"/>
                                    </p:animScale>
                                    <p:animScale>
                                      <p:cBhvr>
                                        <p:cTn id="37" dur="83" decel="50000">
                                          <p:stCondLst>
                                            <p:cond delay="338"/>
                                          </p:stCondLst>
                                        </p:cTn>
                                        <p:tgtEl>
                                          <p:spTgt spid="2051"/>
                                        </p:tgtEl>
                                      </p:cBhvr>
                                      <p:to x="100000" y="100000"/>
                                    </p:animScale>
                                    <p:animScale>
                                      <p:cBhvr>
                                        <p:cTn id="38" dur="13">
                                          <p:stCondLst>
                                            <p:cond delay="656"/>
                                          </p:stCondLst>
                                        </p:cTn>
                                        <p:tgtEl>
                                          <p:spTgt spid="2051"/>
                                        </p:tgtEl>
                                      </p:cBhvr>
                                      <p:to x="100000" y="80000"/>
                                    </p:animScale>
                                    <p:animScale>
                                      <p:cBhvr>
                                        <p:cTn id="39" dur="83" decel="50000">
                                          <p:stCondLst>
                                            <p:cond delay="669"/>
                                          </p:stCondLst>
                                        </p:cTn>
                                        <p:tgtEl>
                                          <p:spTgt spid="2051"/>
                                        </p:tgtEl>
                                      </p:cBhvr>
                                      <p:to x="100000" y="100000"/>
                                    </p:animScale>
                                    <p:animScale>
                                      <p:cBhvr>
                                        <p:cTn id="40" dur="13">
                                          <p:stCondLst>
                                            <p:cond delay="821"/>
                                          </p:stCondLst>
                                        </p:cTn>
                                        <p:tgtEl>
                                          <p:spTgt spid="2051"/>
                                        </p:tgtEl>
                                      </p:cBhvr>
                                      <p:to x="100000" y="90000"/>
                                    </p:animScale>
                                    <p:animScale>
                                      <p:cBhvr>
                                        <p:cTn id="41" dur="83" decel="50000">
                                          <p:stCondLst>
                                            <p:cond delay="834"/>
                                          </p:stCondLst>
                                        </p:cTn>
                                        <p:tgtEl>
                                          <p:spTgt spid="2051"/>
                                        </p:tgtEl>
                                      </p:cBhvr>
                                      <p:to x="100000" y="100000"/>
                                    </p:animScale>
                                    <p:animScale>
                                      <p:cBhvr>
                                        <p:cTn id="42" dur="13">
                                          <p:stCondLst>
                                            <p:cond delay="904"/>
                                          </p:stCondLst>
                                        </p:cTn>
                                        <p:tgtEl>
                                          <p:spTgt spid="2051"/>
                                        </p:tgtEl>
                                      </p:cBhvr>
                                      <p:to x="100000" y="95000"/>
                                    </p:animScale>
                                    <p:animScale>
                                      <p:cBhvr>
                                        <p:cTn id="43" dur="83" decel="50000">
                                          <p:stCondLst>
                                            <p:cond delay="917"/>
                                          </p:stCondLst>
                                        </p:cTn>
                                        <p:tgtEl>
                                          <p:spTgt spid="205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solidFill>
              </a:rPr>
              <a:t>Deaf Blunt</a:t>
            </a:r>
            <a:endParaRPr lang="en-US" sz="4000" b="1" dirty="0">
              <a:solidFill>
                <a:schemeClr val="accent1"/>
              </a:solidFill>
            </a:endParaRPr>
          </a:p>
        </p:txBody>
      </p:sp>
      <p:sp>
        <p:nvSpPr>
          <p:cNvPr id="3" name="Content Placeholder 2"/>
          <p:cNvSpPr>
            <a:spLocks noGrp="1"/>
          </p:cNvSpPr>
          <p:nvPr>
            <p:ph sz="quarter" idx="1"/>
          </p:nvPr>
        </p:nvSpPr>
        <p:spPr/>
        <p:txBody>
          <a:bodyPr/>
          <a:lstStyle/>
          <a:p>
            <a:r>
              <a:rPr lang="en-US" dirty="0" smtClean="0">
                <a:solidFill>
                  <a:schemeClr val="bg2">
                    <a:lumMod val="25000"/>
                  </a:schemeClr>
                </a:solidFill>
              </a:rPr>
              <a:t>One difference between the Deaf and Hearing culture is </a:t>
            </a:r>
            <a:r>
              <a:rPr lang="en-US" dirty="0">
                <a:solidFill>
                  <a:schemeClr val="bg2">
                    <a:lumMod val="25000"/>
                  </a:schemeClr>
                </a:solidFill>
              </a:rPr>
              <a:t>how a deaf person will be blunt in what he/she says than a Hearing person. </a:t>
            </a:r>
            <a:endParaRPr lang="en-US" dirty="0" smtClean="0">
              <a:solidFill>
                <a:schemeClr val="bg2">
                  <a:lumMod val="25000"/>
                </a:schemeClr>
              </a:solidFill>
            </a:endParaRPr>
          </a:p>
          <a:p>
            <a:r>
              <a:rPr lang="en-US" dirty="0" smtClean="0">
                <a:solidFill>
                  <a:schemeClr val="bg2">
                    <a:lumMod val="25000"/>
                  </a:schemeClr>
                </a:solidFill>
              </a:rPr>
              <a:t>This </a:t>
            </a:r>
            <a:r>
              <a:rPr lang="en-US" dirty="0">
                <a:solidFill>
                  <a:schemeClr val="bg2">
                    <a:lumMod val="25000"/>
                  </a:schemeClr>
                </a:solidFill>
              </a:rPr>
              <a:t>may be viewed as “tactless” to a Hearing </a:t>
            </a:r>
            <a:r>
              <a:rPr lang="en-US" dirty="0" smtClean="0">
                <a:solidFill>
                  <a:schemeClr val="bg2">
                    <a:lumMod val="25000"/>
                  </a:schemeClr>
                </a:solidFill>
              </a:rPr>
              <a:t>person.</a:t>
            </a:r>
          </a:p>
          <a:p>
            <a:r>
              <a:rPr lang="en-US" dirty="0" smtClean="0">
                <a:solidFill>
                  <a:schemeClr val="bg2">
                    <a:lumMod val="25000"/>
                  </a:schemeClr>
                </a:solidFill>
              </a:rPr>
              <a:t>Deaf </a:t>
            </a:r>
            <a:r>
              <a:rPr lang="en-US" dirty="0">
                <a:solidFill>
                  <a:schemeClr val="bg2">
                    <a:lumMod val="25000"/>
                  </a:schemeClr>
                </a:solidFill>
              </a:rPr>
              <a:t>people do </a:t>
            </a:r>
            <a:r>
              <a:rPr lang="en-US" u="sng" dirty="0">
                <a:solidFill>
                  <a:schemeClr val="bg2">
                    <a:lumMod val="25000"/>
                  </a:schemeClr>
                </a:solidFill>
              </a:rPr>
              <a:t>not</a:t>
            </a:r>
            <a:r>
              <a:rPr lang="en-US" dirty="0">
                <a:solidFill>
                  <a:schemeClr val="bg2">
                    <a:lumMod val="25000"/>
                  </a:schemeClr>
                </a:solidFill>
              </a:rPr>
              <a:t> see being blunt as being rude. They are simply seeking to understand and trying to gain more information.</a:t>
            </a:r>
          </a:p>
        </p:txBody>
      </p:sp>
    </p:spTree>
    <p:extLst>
      <p:ext uri="{BB962C8B-B14F-4D97-AF65-F5344CB8AC3E}">
        <p14:creationId xmlns:p14="http://schemas.microsoft.com/office/powerpoint/2010/main" val="267074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solidFill>
              </a:rPr>
              <a:t>Deaf – Hearing </a:t>
            </a:r>
            <a:r>
              <a:rPr lang="en-US" sz="4000" b="1" dirty="0" smtClean="0">
                <a:solidFill>
                  <a:schemeClr val="accent1"/>
                </a:solidFill>
              </a:rPr>
              <a:t>Etiquette</a:t>
            </a:r>
            <a:endParaRPr lang="en-US" sz="4000" dirty="0">
              <a:solidFill>
                <a:schemeClr val="accent1"/>
              </a:solidFill>
            </a:endParaRP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605"/>
          <a:stretch/>
        </p:blipFill>
        <p:spPr bwMode="auto">
          <a:xfrm>
            <a:off x="7058045" y="1207099"/>
            <a:ext cx="1932786" cy="1524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sz="quarter" idx="1"/>
          </p:nvPr>
        </p:nvSpPr>
        <p:spPr>
          <a:xfrm>
            <a:off x="79730" y="1447800"/>
            <a:ext cx="7159270" cy="5181600"/>
          </a:xfrm>
        </p:spPr>
        <p:txBody>
          <a:bodyPr>
            <a:normAutofit/>
          </a:bodyPr>
          <a:lstStyle/>
          <a:p>
            <a:r>
              <a:rPr lang="en-US" dirty="0" smtClean="0">
                <a:solidFill>
                  <a:schemeClr val="bg2">
                    <a:lumMod val="25000"/>
                  </a:schemeClr>
                </a:solidFill>
              </a:rPr>
              <a:t>Do </a:t>
            </a:r>
            <a:r>
              <a:rPr lang="en-US" dirty="0">
                <a:solidFill>
                  <a:schemeClr val="bg2">
                    <a:lumMod val="25000"/>
                  </a:schemeClr>
                </a:solidFill>
              </a:rPr>
              <a:t>not place anything in or in front of </a:t>
            </a:r>
            <a:r>
              <a:rPr lang="en-US" dirty="0" smtClean="0">
                <a:solidFill>
                  <a:schemeClr val="bg2">
                    <a:lumMod val="25000"/>
                  </a:schemeClr>
                </a:solidFill>
              </a:rPr>
              <a:t>your </a:t>
            </a:r>
            <a:endParaRPr lang="en-US" dirty="0" smtClean="0">
              <a:solidFill>
                <a:schemeClr val="bg2">
                  <a:lumMod val="25000"/>
                </a:schemeClr>
              </a:solidFill>
            </a:endParaRPr>
          </a:p>
          <a:p>
            <a:pPr marL="0" indent="0">
              <a:buNone/>
            </a:pPr>
            <a:r>
              <a:rPr lang="en-US" dirty="0" smtClean="0">
                <a:solidFill>
                  <a:schemeClr val="bg2">
                    <a:lumMod val="25000"/>
                  </a:schemeClr>
                </a:solidFill>
              </a:rPr>
              <a:t>    mouth when speaking</a:t>
            </a:r>
            <a:r>
              <a:rPr lang="en-US" dirty="0" smtClean="0">
                <a:solidFill>
                  <a:schemeClr val="bg2">
                    <a:lumMod val="25000"/>
                  </a:schemeClr>
                </a:solidFill>
              </a:rPr>
              <a:t>.’</a:t>
            </a:r>
          </a:p>
          <a:p>
            <a:pPr marL="0" indent="0">
              <a:buNone/>
            </a:pPr>
            <a:endParaRPr lang="en-US" dirty="0" smtClean="0">
              <a:solidFill>
                <a:schemeClr val="bg2">
                  <a:lumMod val="25000"/>
                </a:schemeClr>
              </a:solidFill>
            </a:endParaRPr>
          </a:p>
          <a:p>
            <a:r>
              <a:rPr lang="en-US" dirty="0" smtClean="0">
                <a:solidFill>
                  <a:schemeClr val="bg2">
                    <a:lumMod val="25000"/>
                  </a:schemeClr>
                </a:solidFill>
              </a:rPr>
              <a:t>Avoid </a:t>
            </a:r>
            <a:r>
              <a:rPr lang="en-US" dirty="0">
                <a:solidFill>
                  <a:schemeClr val="bg2">
                    <a:lumMod val="25000"/>
                  </a:schemeClr>
                </a:solidFill>
              </a:rPr>
              <a:t>standing in front of a light source, </a:t>
            </a:r>
            <a:endParaRPr lang="en-US" dirty="0" smtClean="0">
              <a:solidFill>
                <a:schemeClr val="bg2">
                  <a:lumMod val="25000"/>
                </a:schemeClr>
              </a:solidFill>
            </a:endParaRPr>
          </a:p>
          <a:p>
            <a:pPr marL="0" indent="0">
              <a:buNone/>
            </a:pPr>
            <a:r>
              <a:rPr lang="en-US" dirty="0" smtClean="0">
                <a:solidFill>
                  <a:schemeClr val="bg2">
                    <a:lumMod val="25000"/>
                  </a:schemeClr>
                </a:solidFill>
              </a:rPr>
              <a:t>    such </a:t>
            </a:r>
            <a:r>
              <a:rPr lang="en-US" dirty="0">
                <a:solidFill>
                  <a:schemeClr val="bg2">
                    <a:lumMod val="25000"/>
                  </a:schemeClr>
                </a:solidFill>
              </a:rPr>
              <a:t>as </a:t>
            </a:r>
            <a:r>
              <a:rPr lang="en-US" dirty="0" smtClean="0">
                <a:solidFill>
                  <a:schemeClr val="bg2">
                    <a:lumMod val="25000"/>
                  </a:schemeClr>
                </a:solidFill>
              </a:rPr>
              <a:t>a window </a:t>
            </a:r>
            <a:r>
              <a:rPr lang="en-US" dirty="0">
                <a:solidFill>
                  <a:schemeClr val="bg2">
                    <a:lumMod val="25000"/>
                  </a:schemeClr>
                </a:solidFill>
              </a:rPr>
              <a:t>or bright light. </a:t>
            </a:r>
            <a:endParaRPr lang="en-US" dirty="0" smtClean="0">
              <a:solidFill>
                <a:schemeClr val="bg2">
                  <a:lumMod val="25000"/>
                </a:schemeClr>
              </a:solidFill>
            </a:endParaRPr>
          </a:p>
          <a:p>
            <a:pPr marL="0" indent="0">
              <a:buNone/>
            </a:pPr>
            <a:r>
              <a:rPr lang="en-US" sz="2400" i="1" dirty="0">
                <a:solidFill>
                  <a:schemeClr val="bg2">
                    <a:lumMod val="25000"/>
                  </a:schemeClr>
                </a:solidFill>
              </a:rPr>
              <a:t> </a:t>
            </a:r>
            <a:r>
              <a:rPr lang="en-US" sz="2400" i="1" dirty="0" smtClean="0">
                <a:solidFill>
                  <a:schemeClr val="bg2">
                    <a:lumMod val="25000"/>
                  </a:schemeClr>
                </a:solidFill>
              </a:rPr>
              <a:t>   </a:t>
            </a:r>
            <a:r>
              <a:rPr lang="en-US" sz="2400" i="1" dirty="0" smtClean="0">
                <a:solidFill>
                  <a:schemeClr val="bg2">
                    <a:lumMod val="25000"/>
                  </a:schemeClr>
                </a:solidFill>
              </a:rPr>
              <a:t>The </a:t>
            </a:r>
            <a:r>
              <a:rPr lang="en-US" sz="2400" i="1" dirty="0" smtClean="0">
                <a:solidFill>
                  <a:schemeClr val="bg2">
                    <a:lumMod val="25000"/>
                  </a:schemeClr>
                </a:solidFill>
              </a:rPr>
              <a:t>glare and </a:t>
            </a:r>
            <a:r>
              <a:rPr lang="en-US" sz="2400" i="1" dirty="0" smtClean="0">
                <a:solidFill>
                  <a:schemeClr val="bg2">
                    <a:lumMod val="25000"/>
                  </a:schemeClr>
                </a:solidFill>
              </a:rPr>
              <a:t>shadows created </a:t>
            </a:r>
            <a:r>
              <a:rPr lang="en-US" sz="2400" i="1" dirty="0" smtClean="0">
                <a:solidFill>
                  <a:schemeClr val="bg2">
                    <a:lumMod val="25000"/>
                  </a:schemeClr>
                </a:solidFill>
              </a:rPr>
              <a:t>on the </a:t>
            </a:r>
            <a:endParaRPr lang="en-US" sz="2400" i="1" dirty="0" smtClean="0">
              <a:solidFill>
                <a:schemeClr val="bg2">
                  <a:lumMod val="25000"/>
                </a:schemeClr>
              </a:solidFill>
            </a:endParaRPr>
          </a:p>
          <a:p>
            <a:pPr marL="0" indent="0">
              <a:buNone/>
            </a:pPr>
            <a:r>
              <a:rPr lang="en-US" sz="2400" i="1" dirty="0">
                <a:solidFill>
                  <a:schemeClr val="bg2">
                    <a:lumMod val="25000"/>
                  </a:schemeClr>
                </a:solidFill>
              </a:rPr>
              <a:t> </a:t>
            </a:r>
            <a:r>
              <a:rPr lang="en-US" sz="2400" i="1" dirty="0" smtClean="0">
                <a:solidFill>
                  <a:schemeClr val="bg2">
                    <a:lumMod val="25000"/>
                  </a:schemeClr>
                </a:solidFill>
              </a:rPr>
              <a:t>   </a:t>
            </a:r>
            <a:r>
              <a:rPr lang="en-US" sz="2400" i="1" dirty="0" smtClean="0">
                <a:solidFill>
                  <a:schemeClr val="bg2">
                    <a:lumMod val="25000"/>
                  </a:schemeClr>
                </a:solidFill>
              </a:rPr>
              <a:t>face </a:t>
            </a:r>
            <a:r>
              <a:rPr lang="en-US" sz="2400" i="1" dirty="0" smtClean="0">
                <a:solidFill>
                  <a:schemeClr val="bg2">
                    <a:lumMod val="25000"/>
                  </a:schemeClr>
                </a:solidFill>
              </a:rPr>
              <a:t>make it almost </a:t>
            </a:r>
            <a:r>
              <a:rPr lang="en-US" sz="2400" i="1" dirty="0" smtClean="0">
                <a:solidFill>
                  <a:schemeClr val="bg2">
                    <a:lumMod val="25000"/>
                  </a:schemeClr>
                </a:solidFill>
              </a:rPr>
              <a:t>impossible </a:t>
            </a:r>
            <a:r>
              <a:rPr lang="en-US" sz="2400" i="1" dirty="0" smtClean="0">
                <a:solidFill>
                  <a:schemeClr val="bg2">
                    <a:lumMod val="25000"/>
                  </a:schemeClr>
                </a:solidFill>
              </a:rPr>
              <a:t>for the deaf </a:t>
            </a:r>
            <a:r>
              <a:rPr lang="en-US" sz="2400" i="1" dirty="0" smtClean="0">
                <a:solidFill>
                  <a:schemeClr val="bg2">
                    <a:lumMod val="25000"/>
                  </a:schemeClr>
                </a:solidFill>
              </a:rPr>
              <a:t>      </a:t>
            </a:r>
          </a:p>
          <a:p>
            <a:pPr marL="0" indent="0">
              <a:buNone/>
            </a:pPr>
            <a:r>
              <a:rPr lang="en-US" sz="2400" i="1" dirty="0">
                <a:solidFill>
                  <a:schemeClr val="bg2">
                    <a:lumMod val="25000"/>
                  </a:schemeClr>
                </a:solidFill>
              </a:rPr>
              <a:t> </a:t>
            </a:r>
            <a:r>
              <a:rPr lang="en-US" sz="2400" i="1" dirty="0" smtClean="0">
                <a:solidFill>
                  <a:schemeClr val="bg2">
                    <a:lumMod val="25000"/>
                  </a:schemeClr>
                </a:solidFill>
              </a:rPr>
              <a:t>   </a:t>
            </a:r>
            <a:r>
              <a:rPr lang="en-US" sz="2400" i="1" dirty="0" smtClean="0">
                <a:solidFill>
                  <a:schemeClr val="bg2">
                    <a:lumMod val="25000"/>
                  </a:schemeClr>
                </a:solidFill>
              </a:rPr>
              <a:t>person </a:t>
            </a:r>
            <a:r>
              <a:rPr lang="en-US" sz="2400" i="1" dirty="0" smtClean="0">
                <a:solidFill>
                  <a:schemeClr val="bg2">
                    <a:lumMod val="25000"/>
                  </a:schemeClr>
                </a:solidFill>
              </a:rPr>
              <a:t>to see</a:t>
            </a:r>
            <a:r>
              <a:rPr lang="en-US" sz="2400" i="1" dirty="0" smtClean="0">
                <a:solidFill>
                  <a:schemeClr val="bg2">
                    <a:lumMod val="25000"/>
                  </a:schemeClr>
                </a:solidFill>
              </a:rPr>
              <a:t>.</a:t>
            </a:r>
            <a:endParaRPr lang="en-US" sz="2400" i="1" dirty="0" smtClean="0">
              <a:solidFill>
                <a:schemeClr val="bg2">
                  <a:lumMod val="25000"/>
                </a:schemeClr>
              </a:solidFill>
            </a:endParaRPr>
          </a:p>
        </p:txBody>
      </p:sp>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0546" r="50000" b="38054"/>
          <a:stretch/>
        </p:blipFill>
        <p:spPr bwMode="auto">
          <a:xfrm>
            <a:off x="6523876" y="3343273"/>
            <a:ext cx="2286000" cy="2692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942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15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15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074"/>
                                        </p:tgtEl>
                                        <p:attrNameLst>
                                          <p:attrName>style.visibility</p:attrName>
                                        </p:attrNameLst>
                                      </p:cBhvr>
                                      <p:to>
                                        <p:strVal val="visible"/>
                                      </p:to>
                                    </p:set>
                                    <p:animEffect transition="in" filter="circle(in)">
                                      <p:cBhvr>
                                        <p:cTn id="13" dur="1250"/>
                                        <p:tgtEl>
                                          <p:spTgt spid="307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3075"/>
                                        </p:tgtEl>
                                        <p:attrNameLst>
                                          <p:attrName>style.visibility</p:attrName>
                                        </p:attrNameLst>
                                      </p:cBhvr>
                                      <p:to>
                                        <p:strVal val="visible"/>
                                      </p:to>
                                    </p:set>
                                    <p:animEffect transition="in" filter="circle(in)">
                                      <p:cBhvr>
                                        <p:cTn id="33" dur="1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600200"/>
            <a:ext cx="8534400" cy="4498848"/>
          </a:xfrm>
        </p:spPr>
        <p:txBody>
          <a:bodyPr>
            <a:normAutofit/>
          </a:bodyPr>
          <a:lstStyle/>
          <a:p>
            <a:pPr>
              <a:lnSpc>
                <a:spcPct val="110000"/>
              </a:lnSpc>
            </a:pPr>
            <a:r>
              <a:rPr lang="en-US" dirty="0">
                <a:solidFill>
                  <a:schemeClr val="bg2">
                    <a:lumMod val="25000"/>
                  </a:schemeClr>
                </a:solidFill>
              </a:rPr>
              <a:t>Be courteous. </a:t>
            </a:r>
            <a:endParaRPr lang="en-US" dirty="0" smtClean="0">
              <a:solidFill>
                <a:schemeClr val="bg2">
                  <a:lumMod val="25000"/>
                </a:schemeClr>
              </a:solidFill>
            </a:endParaRPr>
          </a:p>
          <a:p>
            <a:pPr marL="0" indent="0">
              <a:lnSpc>
                <a:spcPct val="110000"/>
              </a:lnSpc>
              <a:buNone/>
            </a:pPr>
            <a:r>
              <a:rPr lang="en-US" sz="2400" i="1" dirty="0" smtClean="0">
                <a:solidFill>
                  <a:schemeClr val="bg2">
                    <a:lumMod val="25000"/>
                  </a:schemeClr>
                </a:solidFill>
              </a:rPr>
              <a:t>If </a:t>
            </a:r>
            <a:r>
              <a:rPr lang="en-US" sz="2400" i="1" dirty="0">
                <a:solidFill>
                  <a:schemeClr val="bg2">
                    <a:lumMod val="25000"/>
                  </a:schemeClr>
                </a:solidFill>
              </a:rPr>
              <a:t>the telephone rings or someone knocks at </a:t>
            </a:r>
            <a:r>
              <a:rPr lang="en-US" sz="2400" i="1" dirty="0" smtClean="0">
                <a:solidFill>
                  <a:schemeClr val="bg2">
                    <a:lumMod val="25000"/>
                  </a:schemeClr>
                </a:solidFill>
              </a:rPr>
              <a:t>the </a:t>
            </a:r>
            <a:r>
              <a:rPr lang="en-US" sz="2400" i="1" dirty="0">
                <a:solidFill>
                  <a:schemeClr val="bg2">
                    <a:lumMod val="25000"/>
                  </a:schemeClr>
                </a:solidFill>
              </a:rPr>
              <a:t>door, excuse yourself and tell the deaf person that you are  </a:t>
            </a:r>
            <a:r>
              <a:rPr lang="en-US" sz="2400" i="1" dirty="0" smtClean="0">
                <a:solidFill>
                  <a:schemeClr val="bg2">
                    <a:lumMod val="25000"/>
                  </a:schemeClr>
                </a:solidFill>
              </a:rPr>
              <a:t>answering </a:t>
            </a:r>
            <a:r>
              <a:rPr lang="en-US" sz="2400" i="1" dirty="0">
                <a:solidFill>
                  <a:schemeClr val="bg2">
                    <a:lumMod val="25000"/>
                  </a:schemeClr>
                </a:solidFill>
              </a:rPr>
              <a:t>the phone or responding to the knock</a:t>
            </a:r>
            <a:r>
              <a:rPr lang="en-US" sz="2400" dirty="0">
                <a:solidFill>
                  <a:schemeClr val="bg2">
                    <a:lumMod val="25000"/>
                  </a:schemeClr>
                </a:solidFill>
              </a:rPr>
              <a:t>. </a:t>
            </a:r>
          </a:p>
          <a:p>
            <a:pPr>
              <a:lnSpc>
                <a:spcPct val="110000"/>
              </a:lnSpc>
            </a:pPr>
            <a:r>
              <a:rPr lang="en-US" dirty="0">
                <a:solidFill>
                  <a:schemeClr val="bg2">
                    <a:lumMod val="25000"/>
                  </a:schemeClr>
                </a:solidFill>
              </a:rPr>
              <a:t>Use gestures if needed.  </a:t>
            </a:r>
            <a:endParaRPr lang="en-US" dirty="0" smtClean="0">
              <a:solidFill>
                <a:schemeClr val="bg2">
                  <a:lumMod val="25000"/>
                </a:schemeClr>
              </a:solidFill>
            </a:endParaRPr>
          </a:p>
          <a:p>
            <a:pPr marL="0" indent="0">
              <a:buNone/>
            </a:pPr>
            <a:r>
              <a:rPr lang="en-US" sz="2400" i="1" dirty="0" smtClean="0">
                <a:solidFill>
                  <a:schemeClr val="bg2">
                    <a:lumMod val="25000"/>
                  </a:schemeClr>
                </a:solidFill>
              </a:rPr>
              <a:t>If </a:t>
            </a:r>
            <a:r>
              <a:rPr lang="en-US" sz="2400" i="1" dirty="0">
                <a:solidFill>
                  <a:schemeClr val="bg2">
                    <a:lumMod val="25000"/>
                  </a:schemeClr>
                </a:solidFill>
              </a:rPr>
              <a:t>communication begins to break </a:t>
            </a:r>
            <a:endParaRPr lang="en-US" sz="2400" i="1" dirty="0" smtClean="0">
              <a:solidFill>
                <a:schemeClr val="bg2">
                  <a:lumMod val="25000"/>
                </a:schemeClr>
              </a:solidFill>
            </a:endParaRPr>
          </a:p>
          <a:p>
            <a:pPr marL="0" indent="0">
              <a:buNone/>
            </a:pPr>
            <a:r>
              <a:rPr lang="en-US" sz="2400" i="1" dirty="0" smtClean="0">
                <a:solidFill>
                  <a:schemeClr val="bg2">
                    <a:lumMod val="25000"/>
                  </a:schemeClr>
                </a:solidFill>
              </a:rPr>
              <a:t>down </a:t>
            </a:r>
            <a:r>
              <a:rPr lang="en-US" sz="2400" i="1" dirty="0">
                <a:solidFill>
                  <a:schemeClr val="bg2">
                    <a:lumMod val="25000"/>
                  </a:schemeClr>
                </a:solidFill>
              </a:rPr>
              <a:t>use pencil and paper, but only </a:t>
            </a:r>
            <a:endParaRPr lang="en-US" sz="2400" i="1" dirty="0" smtClean="0">
              <a:solidFill>
                <a:schemeClr val="bg2">
                  <a:lumMod val="25000"/>
                </a:schemeClr>
              </a:solidFill>
            </a:endParaRPr>
          </a:p>
          <a:p>
            <a:pPr marL="0" indent="0">
              <a:buNone/>
            </a:pPr>
            <a:r>
              <a:rPr lang="en-US" sz="2400" i="1" dirty="0" smtClean="0">
                <a:solidFill>
                  <a:schemeClr val="bg2">
                    <a:lumMod val="25000"/>
                  </a:schemeClr>
                </a:solidFill>
              </a:rPr>
              <a:t>use </a:t>
            </a:r>
            <a:r>
              <a:rPr lang="en-US" sz="2400" i="1" dirty="0">
                <a:solidFill>
                  <a:schemeClr val="bg2">
                    <a:lumMod val="25000"/>
                  </a:schemeClr>
                </a:solidFill>
              </a:rPr>
              <a:t>it as a last resort. </a:t>
            </a:r>
          </a:p>
          <a:p>
            <a:endParaRPr lang="en-US" sz="3200" i="1" dirty="0"/>
          </a:p>
          <a:p>
            <a:endParaRPr lang="en-US" dirty="0"/>
          </a:p>
        </p:txBody>
      </p:sp>
      <p:pic>
        <p:nvPicPr>
          <p:cNvPr id="4" name="Picture 3"/>
          <p:cNvPicPr>
            <a:picLocks noChangeAspect="1"/>
          </p:cNvPicPr>
          <p:nvPr/>
        </p:nvPicPr>
        <p:blipFill>
          <a:blip r:embed="rId2"/>
          <a:stretch>
            <a:fillRect/>
          </a:stretch>
        </p:blipFill>
        <p:spPr>
          <a:xfrm>
            <a:off x="5668597" y="3657600"/>
            <a:ext cx="3162300" cy="1790700"/>
          </a:xfrm>
          <a:prstGeom prst="rect">
            <a:avLst/>
          </a:prstGeom>
        </p:spPr>
      </p:pic>
    </p:spTree>
    <p:extLst>
      <p:ext uri="{BB962C8B-B14F-4D97-AF65-F5344CB8AC3E}">
        <p14:creationId xmlns:p14="http://schemas.microsoft.com/office/powerpoint/2010/main" val="1449037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00200"/>
            <a:ext cx="2514600" cy="2590800"/>
          </a:xfrm>
        </p:spPr>
        <p:txBody>
          <a:bodyPr anchor="t"/>
          <a:lstStyle/>
          <a:p>
            <a:pPr algn="ctr"/>
            <a:r>
              <a:rPr lang="en-US" sz="2600" dirty="0" smtClean="0"/>
              <a:t>Interrupting a conversation, </a:t>
            </a:r>
            <a:br>
              <a:rPr lang="en-US" sz="2600" dirty="0" smtClean="0"/>
            </a:br>
            <a:r>
              <a:rPr lang="en-US" sz="2600" dirty="0" smtClean="0"/>
              <a:t/>
            </a:r>
            <a:br>
              <a:rPr lang="en-US" sz="2600" dirty="0" smtClean="0"/>
            </a:br>
            <a:r>
              <a:rPr lang="en-US" sz="2600" dirty="0" smtClean="0"/>
              <a:t>What do </a:t>
            </a:r>
            <a:br>
              <a:rPr lang="en-US" sz="2600" dirty="0" smtClean="0"/>
            </a:br>
            <a:r>
              <a:rPr lang="en-US" sz="2600" dirty="0" smtClean="0"/>
              <a:t>you do?</a:t>
            </a:r>
            <a:endParaRPr lang="en-US" sz="2600" dirty="0"/>
          </a:p>
        </p:txBody>
      </p:sp>
      <p:sp>
        <p:nvSpPr>
          <p:cNvPr id="4" name="Content Placeholder 3"/>
          <p:cNvSpPr>
            <a:spLocks noGrp="1"/>
          </p:cNvSpPr>
          <p:nvPr>
            <p:ph sz="quarter" idx="1"/>
          </p:nvPr>
        </p:nvSpPr>
        <p:spPr>
          <a:xfrm>
            <a:off x="3124200" y="533400"/>
            <a:ext cx="5638800" cy="5791200"/>
          </a:xfrm>
        </p:spPr>
        <p:txBody>
          <a:bodyPr>
            <a:normAutofit fontScale="92500" lnSpcReduction="10000"/>
          </a:bodyPr>
          <a:lstStyle/>
          <a:p>
            <a:pPr marL="0" indent="0">
              <a:buNone/>
            </a:pPr>
            <a:r>
              <a:rPr lang="en-US" dirty="0" smtClean="0">
                <a:solidFill>
                  <a:schemeClr val="bg2">
                    <a:lumMod val="25000"/>
                  </a:schemeClr>
                </a:solidFill>
              </a:rPr>
              <a:t>DO:</a:t>
            </a:r>
          </a:p>
          <a:p>
            <a:r>
              <a:rPr lang="en-US" dirty="0" smtClean="0">
                <a:solidFill>
                  <a:schemeClr val="bg2">
                    <a:lumMod val="25000"/>
                  </a:schemeClr>
                </a:solidFill>
              </a:rPr>
              <a:t>see </a:t>
            </a:r>
            <a:r>
              <a:rPr lang="en-US" dirty="0">
                <a:solidFill>
                  <a:schemeClr val="bg2">
                    <a:lumMod val="25000"/>
                  </a:schemeClr>
                </a:solidFill>
              </a:rPr>
              <a:t>if there is a path around </a:t>
            </a:r>
            <a:r>
              <a:rPr lang="en-US" dirty="0" smtClean="0">
                <a:solidFill>
                  <a:schemeClr val="bg2">
                    <a:lumMod val="25000"/>
                  </a:schemeClr>
                </a:solidFill>
              </a:rPr>
              <a:t>them;</a:t>
            </a:r>
          </a:p>
          <a:p>
            <a:r>
              <a:rPr lang="en-US" dirty="0" smtClean="0">
                <a:solidFill>
                  <a:schemeClr val="bg2">
                    <a:lumMod val="25000"/>
                  </a:schemeClr>
                </a:solidFill>
              </a:rPr>
              <a:t>if </a:t>
            </a:r>
            <a:r>
              <a:rPr lang="en-US" dirty="0">
                <a:solidFill>
                  <a:schemeClr val="bg2">
                    <a:lumMod val="25000"/>
                  </a:schemeClr>
                </a:solidFill>
              </a:rPr>
              <a:t>not, walk quickly and unobtrusively between them, signing “excuse me,” whether or not the two having the conversation see </a:t>
            </a:r>
            <a:r>
              <a:rPr lang="en-US" dirty="0" smtClean="0">
                <a:solidFill>
                  <a:schemeClr val="bg2">
                    <a:lumMod val="25000"/>
                  </a:schemeClr>
                </a:solidFill>
              </a:rPr>
              <a:t>it</a:t>
            </a:r>
          </a:p>
          <a:p>
            <a:r>
              <a:rPr lang="en-US" dirty="0" smtClean="0">
                <a:solidFill>
                  <a:schemeClr val="bg2">
                    <a:lumMod val="25000"/>
                  </a:schemeClr>
                </a:solidFill>
              </a:rPr>
              <a:t>Or you could </a:t>
            </a:r>
            <a:r>
              <a:rPr lang="en-US" dirty="0">
                <a:solidFill>
                  <a:schemeClr val="bg2">
                    <a:lumMod val="25000"/>
                  </a:schemeClr>
                </a:solidFill>
              </a:rPr>
              <a:t>touch the back of one of the Deaf individuals so they can step forward and allow you to go through behind </a:t>
            </a:r>
            <a:r>
              <a:rPr lang="en-US" dirty="0" smtClean="0">
                <a:solidFill>
                  <a:schemeClr val="bg2">
                    <a:lumMod val="25000"/>
                  </a:schemeClr>
                </a:solidFill>
              </a:rPr>
              <a:t>them.</a:t>
            </a:r>
            <a:endParaRPr lang="en-US" dirty="0">
              <a:solidFill>
                <a:schemeClr val="bg2">
                  <a:lumMod val="25000"/>
                </a:schemeClr>
              </a:solidFill>
            </a:endParaRPr>
          </a:p>
          <a:p>
            <a:pPr marL="0" indent="0">
              <a:buNone/>
            </a:pPr>
            <a:r>
              <a:rPr lang="en-US" dirty="0" smtClean="0">
                <a:solidFill>
                  <a:schemeClr val="bg2">
                    <a:lumMod val="25000"/>
                  </a:schemeClr>
                </a:solidFill>
              </a:rPr>
              <a:t>DO NOT:</a:t>
            </a:r>
          </a:p>
          <a:p>
            <a:r>
              <a:rPr lang="en-US" dirty="0">
                <a:solidFill>
                  <a:schemeClr val="bg2">
                    <a:lumMod val="25000"/>
                  </a:schemeClr>
                </a:solidFill>
              </a:rPr>
              <a:t>duck or crawl </a:t>
            </a:r>
            <a:r>
              <a:rPr lang="en-US" dirty="0" smtClean="0">
                <a:solidFill>
                  <a:schemeClr val="bg2">
                    <a:lumMod val="25000"/>
                  </a:schemeClr>
                </a:solidFill>
              </a:rPr>
              <a:t>around</a:t>
            </a:r>
          </a:p>
          <a:p>
            <a:r>
              <a:rPr lang="en-US" dirty="0" smtClean="0">
                <a:solidFill>
                  <a:schemeClr val="bg2">
                    <a:lumMod val="25000"/>
                  </a:schemeClr>
                </a:solidFill>
              </a:rPr>
              <a:t>Wait for them to stop their conversation for you to walk thru. </a:t>
            </a:r>
          </a:p>
          <a:p>
            <a:pPr marL="0" indent="0">
              <a:buNone/>
            </a:pPr>
            <a:endParaRPr lang="en-US" dirty="0"/>
          </a:p>
        </p:txBody>
      </p:sp>
    </p:spTree>
    <p:extLst>
      <p:ext uri="{BB962C8B-B14F-4D97-AF65-F5344CB8AC3E}">
        <p14:creationId xmlns:p14="http://schemas.microsoft.com/office/powerpoint/2010/main" val="34045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wipe(down)">
                                      <p:cBhvr>
                                        <p:cTn id="26" dur="500"/>
                                        <p:tgtEl>
                                          <p:spTgt spid="4">
                                            <p:txEl>
                                              <p:pRg st="5" end="5"/>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wipe(down)">
                                      <p:cBhvr>
                                        <p:cTn id="29"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1"/>
                </a:solidFill>
              </a:rPr>
              <a:t>Never say to a Deaf person</a:t>
            </a:r>
            <a:r>
              <a:rPr lang="en-US" sz="3600" b="1" dirty="0" smtClean="0">
                <a:solidFill>
                  <a:schemeClr val="accent1"/>
                </a:solidFill>
              </a:rPr>
              <a:t>:</a:t>
            </a:r>
            <a:endParaRPr lang="en-US" sz="3600" dirty="0">
              <a:solidFill>
                <a:schemeClr val="accent1"/>
              </a:solidFill>
            </a:endParaRPr>
          </a:p>
        </p:txBody>
      </p:sp>
      <p:sp>
        <p:nvSpPr>
          <p:cNvPr id="3" name="Content Placeholder 2"/>
          <p:cNvSpPr>
            <a:spLocks noGrp="1"/>
          </p:cNvSpPr>
          <p:nvPr>
            <p:ph sz="quarter" idx="1"/>
          </p:nvPr>
        </p:nvSpPr>
        <p:spPr>
          <a:xfrm>
            <a:off x="301752" y="1371600"/>
            <a:ext cx="8503920" cy="4727448"/>
          </a:xfrm>
        </p:spPr>
        <p:txBody>
          <a:bodyPr/>
          <a:lstStyle/>
          <a:p>
            <a:pPr lvl="0"/>
            <a:r>
              <a:rPr lang="en-US" dirty="0" smtClean="0"/>
              <a:t>Oh</a:t>
            </a:r>
            <a:r>
              <a:rPr lang="en-US" dirty="0"/>
              <a:t>, I’m sorry… </a:t>
            </a:r>
          </a:p>
          <a:p>
            <a:pPr lvl="0"/>
            <a:r>
              <a:rPr lang="en-US" dirty="0"/>
              <a:t>Can you drive?</a:t>
            </a:r>
          </a:p>
          <a:p>
            <a:pPr lvl="0"/>
            <a:r>
              <a:rPr lang="en-US" dirty="0"/>
              <a:t>But you have hearing aids…</a:t>
            </a:r>
          </a:p>
          <a:p>
            <a:pPr lvl="0"/>
            <a:r>
              <a:rPr lang="en-US" dirty="0"/>
              <a:t>Are you going to get a Cochlear Implant</a:t>
            </a:r>
            <a:r>
              <a:rPr lang="en-US" dirty="0" smtClean="0"/>
              <a:t>?</a:t>
            </a:r>
          </a:p>
          <a:p>
            <a:pPr>
              <a:buFont typeface="Wingdings" panose="05000000000000000000" pitchFamily="2" charset="2"/>
              <a:buChar char="v"/>
            </a:pPr>
            <a:r>
              <a:rPr lang="en-US" b="1" i="1" dirty="0" smtClean="0">
                <a:solidFill>
                  <a:schemeClr val="accent1"/>
                </a:solidFill>
              </a:rPr>
              <a:t>WHY?</a:t>
            </a:r>
            <a:r>
              <a:rPr lang="en-US" dirty="0" smtClean="0"/>
              <a:t>  </a:t>
            </a:r>
            <a:br>
              <a:rPr lang="en-US" dirty="0" smtClean="0"/>
            </a:br>
            <a:r>
              <a:rPr lang="en-US" dirty="0" smtClean="0"/>
              <a:t>These are insulting or highly personal questions. </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6497" y="4191000"/>
            <a:ext cx="6974114"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087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heel(1)">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5122"/>
                                        </p:tgtEl>
                                        <p:attrNameLst>
                                          <p:attrName>style.visibility</p:attrName>
                                        </p:attrNameLst>
                                      </p:cBhvr>
                                      <p:to>
                                        <p:strVal val="visible"/>
                                      </p:to>
                                    </p:set>
                                    <p:animEffect transition="in" filter="randombar(horizontal)">
                                      <p:cBhvr>
                                        <p:cTn id="30"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914400"/>
            <a:ext cx="2514600" cy="3352800"/>
          </a:xfrm>
        </p:spPr>
        <p:txBody>
          <a:bodyPr/>
          <a:lstStyle/>
          <a:p>
            <a:r>
              <a:rPr lang="en-US" sz="2800" dirty="0"/>
              <a:t>Rules for working with an Interpreter:</a:t>
            </a:r>
            <a:br>
              <a:rPr lang="en-US" sz="2800" dirty="0"/>
            </a:br>
            <a:endParaRPr lang="en-US" sz="2800" dirty="0"/>
          </a:p>
        </p:txBody>
      </p:sp>
      <p:sp>
        <p:nvSpPr>
          <p:cNvPr id="5" name="Content Placeholder 4"/>
          <p:cNvSpPr>
            <a:spLocks noGrp="1"/>
          </p:cNvSpPr>
          <p:nvPr>
            <p:ph sz="quarter" idx="1"/>
          </p:nvPr>
        </p:nvSpPr>
        <p:spPr/>
        <p:txBody>
          <a:bodyPr/>
          <a:lstStyle/>
          <a:p>
            <a:pPr lvl="0"/>
            <a:r>
              <a:rPr lang="en-US" sz="2600" dirty="0"/>
              <a:t>Don’t talk to the interpreter, talk to the deaf person. "Tell her/ask him" is really annoying for the interpreter and the Deaf client. And talk DIRECTLY to </a:t>
            </a:r>
            <a:r>
              <a:rPr lang="en-US" sz="2600" dirty="0" smtClean="0"/>
              <a:t>them.</a:t>
            </a:r>
          </a:p>
          <a:p>
            <a:pPr lvl="0"/>
            <a:r>
              <a:rPr lang="en-US" sz="2600" dirty="0" smtClean="0"/>
              <a:t>Don't </a:t>
            </a:r>
            <a:r>
              <a:rPr lang="en-US" sz="2600" dirty="0"/>
              <a:t>look at the interpreter, look at </a:t>
            </a:r>
            <a:r>
              <a:rPr lang="en-US" sz="2600" dirty="0" smtClean="0"/>
              <a:t>the Deaf person.</a:t>
            </a:r>
          </a:p>
          <a:p>
            <a:pPr lvl="0"/>
            <a:r>
              <a:rPr lang="en-US" sz="2600" dirty="0"/>
              <a:t>Don't ask an interpreter to </a:t>
            </a:r>
            <a:r>
              <a:rPr lang="en-US" sz="2600" i="1" u="sng" dirty="0"/>
              <a:t>not</a:t>
            </a:r>
            <a:r>
              <a:rPr lang="en-US" sz="2600" i="1" dirty="0"/>
              <a:t> </a:t>
            </a:r>
            <a:r>
              <a:rPr lang="en-US" sz="2600" dirty="0"/>
              <a:t>sign something. They're going to anyway, and it's only going to make you look stupid. </a:t>
            </a:r>
            <a:endParaRPr lang="en-US" sz="2600" dirty="0" smtClean="0"/>
          </a:p>
          <a:p>
            <a:pPr lvl="0"/>
            <a:endParaRPr lang="en-US" dirty="0"/>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724" y="4254062"/>
            <a:ext cx="15240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3996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solidFill>
                  <a:schemeClr val="accent1"/>
                </a:solidFill>
              </a:rPr>
              <a:t>Sports changed because of the Deaf</a:t>
            </a:r>
            <a:endParaRPr lang="en-US" sz="4000" b="1" dirty="0">
              <a:solidFill>
                <a:schemeClr val="accent1"/>
              </a:solidFill>
            </a:endParaRPr>
          </a:p>
        </p:txBody>
      </p:sp>
      <p:sp>
        <p:nvSpPr>
          <p:cNvPr id="5" name="Content Placeholder 4"/>
          <p:cNvSpPr>
            <a:spLocks noGrp="1"/>
          </p:cNvSpPr>
          <p:nvPr>
            <p:ph sz="quarter" idx="1"/>
          </p:nvPr>
        </p:nvSpPr>
        <p:spPr/>
        <p:txBody>
          <a:bodyPr>
            <a:normAutofit lnSpcReduction="10000"/>
          </a:bodyPr>
          <a:lstStyle/>
          <a:p>
            <a:r>
              <a:rPr lang="en-US" b="1" dirty="0" smtClean="0">
                <a:solidFill>
                  <a:schemeClr val="bg1"/>
                </a:solidFill>
                <a:effectLst>
                  <a:outerShdw blurRad="38100" dist="38100" dir="2700000" algn="tl">
                    <a:srgbClr val="000000">
                      <a:alpha val="43137"/>
                    </a:srgbClr>
                  </a:outerShdw>
                </a:effectLst>
              </a:rPr>
              <a:t>Football</a:t>
            </a:r>
          </a:p>
          <a:p>
            <a:pPr lvl="1">
              <a:buClr>
                <a:schemeClr val="accent1">
                  <a:lumMod val="50000"/>
                </a:schemeClr>
              </a:buClr>
            </a:pPr>
            <a:r>
              <a:rPr lang="en-US" dirty="0">
                <a:solidFill>
                  <a:schemeClr val="accent1">
                    <a:lumMod val="50000"/>
                  </a:schemeClr>
                </a:solidFill>
              </a:rPr>
              <a:t>The football huddle was invented in 1892 by a Deaf </a:t>
            </a:r>
            <a:r>
              <a:rPr lang="en-US" u="sng" dirty="0">
                <a:solidFill>
                  <a:schemeClr val="accent1">
                    <a:lumMod val="50000"/>
                  </a:schemeClr>
                </a:solidFill>
              </a:rPr>
              <a:t>student at Gallaudet University named Paul </a:t>
            </a:r>
            <a:r>
              <a:rPr lang="en-US" u="sng" dirty="0" smtClean="0">
                <a:solidFill>
                  <a:schemeClr val="accent1">
                    <a:lumMod val="50000"/>
                  </a:schemeClr>
                </a:solidFill>
              </a:rPr>
              <a:t>Hubbard</a:t>
            </a:r>
            <a:r>
              <a:rPr lang="en-US" dirty="0" smtClean="0">
                <a:solidFill>
                  <a:schemeClr val="accent1">
                    <a:lumMod val="50000"/>
                  </a:schemeClr>
                </a:solidFill>
              </a:rPr>
              <a:t>.</a:t>
            </a:r>
          </a:p>
          <a:p>
            <a:pPr lvl="1">
              <a:buClr>
                <a:schemeClr val="accent1">
                  <a:lumMod val="50000"/>
                </a:schemeClr>
              </a:buClr>
            </a:pPr>
            <a:r>
              <a:rPr lang="en-US" dirty="0" smtClean="0">
                <a:solidFill>
                  <a:schemeClr val="accent1">
                    <a:lumMod val="50000"/>
                  </a:schemeClr>
                </a:solidFill>
              </a:rPr>
              <a:t>Why?  Concerned </a:t>
            </a:r>
            <a:r>
              <a:rPr lang="en-US" dirty="0">
                <a:solidFill>
                  <a:schemeClr val="accent1">
                    <a:lumMod val="50000"/>
                  </a:schemeClr>
                </a:solidFill>
              </a:rPr>
              <a:t>about opposing players being able to see his team’s signs and planned plays, Paul urged his teammates to huddle </a:t>
            </a:r>
            <a:r>
              <a:rPr lang="en-US" dirty="0" smtClean="0">
                <a:solidFill>
                  <a:schemeClr val="accent1">
                    <a:lumMod val="50000"/>
                  </a:schemeClr>
                </a:solidFill>
              </a:rPr>
              <a:t>up.</a:t>
            </a:r>
          </a:p>
          <a:p>
            <a:r>
              <a:rPr lang="en-US" b="1" dirty="0" smtClean="0">
                <a:solidFill>
                  <a:schemeClr val="bg1"/>
                </a:solidFill>
                <a:effectLst>
                  <a:outerShdw blurRad="38100" dist="38100" dir="2700000" algn="tl">
                    <a:srgbClr val="000000">
                      <a:alpha val="43137"/>
                    </a:srgbClr>
                  </a:outerShdw>
                </a:effectLst>
              </a:rPr>
              <a:t>Baseball</a:t>
            </a:r>
          </a:p>
          <a:p>
            <a:pPr lvl="1"/>
            <a:r>
              <a:rPr lang="en-US" dirty="0" smtClean="0">
                <a:solidFill>
                  <a:schemeClr val="accent1">
                    <a:lumMod val="50000"/>
                  </a:schemeClr>
                </a:solidFill>
              </a:rPr>
              <a:t>William “Dummy” Hoy was the first deaf major league baseball player.  </a:t>
            </a:r>
          </a:p>
          <a:p>
            <a:pPr lvl="1"/>
            <a:r>
              <a:rPr lang="en-US" dirty="0" smtClean="0">
                <a:solidFill>
                  <a:schemeClr val="accent1">
                    <a:lumMod val="50000"/>
                  </a:schemeClr>
                </a:solidFill>
              </a:rPr>
              <a:t>He struggled to understand calls made by the umpires and is </a:t>
            </a:r>
            <a:r>
              <a:rPr lang="en-US" dirty="0">
                <a:solidFill>
                  <a:schemeClr val="accent1">
                    <a:lumMod val="50000"/>
                  </a:schemeClr>
                </a:solidFill>
              </a:rPr>
              <a:t>credited by some sources with causing the establishment of </a:t>
            </a:r>
            <a:r>
              <a:rPr lang="en-US" dirty="0" smtClean="0">
                <a:solidFill>
                  <a:schemeClr val="accent1">
                    <a:lumMod val="50000"/>
                  </a:schemeClr>
                </a:solidFill>
              </a:rPr>
              <a:t>hand signals </a:t>
            </a:r>
            <a:r>
              <a:rPr lang="en-US" dirty="0">
                <a:solidFill>
                  <a:schemeClr val="accent1">
                    <a:lumMod val="50000"/>
                  </a:schemeClr>
                </a:solidFill>
              </a:rPr>
              <a:t>for safe </a:t>
            </a:r>
            <a:r>
              <a:rPr lang="en-US" dirty="0" smtClean="0">
                <a:solidFill>
                  <a:schemeClr val="accent1">
                    <a:lumMod val="50000"/>
                  </a:schemeClr>
                </a:solidFill>
              </a:rPr>
              <a:t>and </a:t>
            </a:r>
            <a:r>
              <a:rPr lang="en-US" dirty="0">
                <a:solidFill>
                  <a:schemeClr val="accent1">
                    <a:lumMod val="50000"/>
                  </a:schemeClr>
                </a:solidFill>
              </a:rPr>
              <a:t>out </a:t>
            </a:r>
            <a:r>
              <a:rPr lang="en-US" dirty="0" smtClean="0">
                <a:solidFill>
                  <a:schemeClr val="accent1">
                    <a:lumMod val="50000"/>
                  </a:schemeClr>
                </a:solidFill>
              </a:rPr>
              <a:t>calls.</a:t>
            </a:r>
          </a:p>
        </p:txBody>
      </p:sp>
    </p:spTree>
    <p:extLst>
      <p:ext uri="{BB962C8B-B14F-4D97-AF65-F5344CB8AC3E}">
        <p14:creationId xmlns:p14="http://schemas.microsoft.com/office/powerpoint/2010/main" val="191858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066800" y="2743200"/>
            <a:ext cx="7239000" cy="3276600"/>
          </a:xfrm>
        </p:spPr>
        <p:txBody>
          <a:bodyPr>
            <a:normAutofit/>
          </a:bodyPr>
          <a:lstStyle/>
          <a:p>
            <a:pPr marL="285750" indent="-285750" algn="l">
              <a:buFont typeface="Arial" panose="020B0604020202020204" pitchFamily="34" charset="0"/>
              <a:buChar char="•"/>
            </a:pPr>
            <a:r>
              <a:rPr lang="en-US" sz="2400" dirty="0" smtClean="0">
                <a:latin typeface="Bell MT" panose="02020503060305020303" pitchFamily="18" charset="0"/>
                <a:ea typeface="Batang" panose="02030600000101010101" pitchFamily="18" charset="-127"/>
              </a:rPr>
              <a:t>It is a Visual language capable of expressing any idea</a:t>
            </a:r>
          </a:p>
          <a:p>
            <a:pPr marL="285750" indent="-285750" algn="l">
              <a:buFont typeface="Arial" panose="020B0604020202020204" pitchFamily="34" charset="0"/>
              <a:buChar char="•"/>
            </a:pPr>
            <a:r>
              <a:rPr lang="en-US" sz="2000" i="1" dirty="0" smtClean="0">
                <a:latin typeface="Bell MT" panose="02020503060305020303" pitchFamily="18" charset="0"/>
                <a:ea typeface="Batang" panose="02030600000101010101" pitchFamily="18" charset="-127"/>
              </a:rPr>
              <a:t>It has been developed over time like all other languages.</a:t>
            </a:r>
          </a:p>
          <a:p>
            <a:pPr marL="285750" indent="-285750" algn="l">
              <a:buFont typeface="Arial" panose="020B0604020202020204" pitchFamily="34" charset="0"/>
              <a:buChar char="•"/>
            </a:pPr>
            <a:r>
              <a:rPr lang="en-US" sz="2000" i="1" dirty="0" smtClean="0">
                <a:latin typeface="Bell MT" panose="02020503060305020303" pitchFamily="18" charset="0"/>
                <a:ea typeface="Batang" panose="02030600000101010101" pitchFamily="18" charset="-127"/>
              </a:rPr>
              <a:t>It is rich in culture and traditions</a:t>
            </a:r>
            <a:r>
              <a:rPr lang="en-US" sz="2000" dirty="0" smtClean="0">
                <a:latin typeface="Bell MT" panose="02020503060305020303" pitchFamily="18" charset="0"/>
                <a:ea typeface="Batang" panose="02030600000101010101" pitchFamily="18" charset="-127"/>
              </a:rPr>
              <a:t>.</a:t>
            </a:r>
          </a:p>
          <a:p>
            <a:pPr marL="285750" indent="-285750" algn="l">
              <a:buFont typeface="Arial" panose="020B0604020202020204" pitchFamily="34" charset="0"/>
              <a:buChar char="•"/>
            </a:pPr>
            <a:endParaRPr lang="en-US" sz="2000" dirty="0">
              <a:latin typeface="Bell MT" panose="02020503060305020303" pitchFamily="18" charset="0"/>
              <a:ea typeface="Batang" panose="02030600000101010101" pitchFamily="18" charset="-127"/>
            </a:endParaRPr>
          </a:p>
        </p:txBody>
      </p:sp>
      <p:sp>
        <p:nvSpPr>
          <p:cNvPr id="2" name="Title 1"/>
          <p:cNvSpPr>
            <a:spLocks noGrp="1"/>
          </p:cNvSpPr>
          <p:nvPr>
            <p:ph type="title"/>
          </p:nvPr>
        </p:nvSpPr>
        <p:spPr/>
        <p:txBody>
          <a:bodyPr>
            <a:noAutofit/>
          </a:bodyPr>
          <a:lstStyle/>
          <a:p>
            <a:r>
              <a:rPr lang="en-US" sz="6000" b="1" dirty="0" smtClean="0">
                <a:solidFill>
                  <a:schemeClr val="bg1"/>
                </a:solidFill>
              </a:rPr>
              <a:t>What is ASL? </a:t>
            </a:r>
            <a:endParaRPr lang="en-US" sz="6000" b="1" dirty="0">
              <a:solidFill>
                <a:schemeClr val="bg1"/>
              </a:solidFill>
            </a:endParaRPr>
          </a:p>
        </p:txBody>
      </p:sp>
    </p:spTree>
    <p:extLst>
      <p:ext uri="{BB962C8B-B14F-4D97-AF65-F5344CB8AC3E}">
        <p14:creationId xmlns:p14="http://schemas.microsoft.com/office/powerpoint/2010/main" val="398949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62000"/>
          </a:xfrm>
        </p:spPr>
        <p:txBody>
          <a:bodyPr>
            <a:noAutofit/>
          </a:bodyPr>
          <a:lstStyle/>
          <a:p>
            <a:r>
              <a:rPr lang="en-US" sz="2700" b="1" dirty="0">
                <a:solidFill>
                  <a:schemeClr val="accent1"/>
                </a:solidFill>
              </a:rPr>
              <a:t>How are the Deaf and Hearing cultures different? </a:t>
            </a:r>
          </a:p>
        </p:txBody>
      </p:sp>
      <p:sp>
        <p:nvSpPr>
          <p:cNvPr id="3" name="Content Placeholder 2"/>
          <p:cNvSpPr>
            <a:spLocks noGrp="1"/>
          </p:cNvSpPr>
          <p:nvPr>
            <p:ph sz="quarter" idx="1"/>
          </p:nvPr>
        </p:nvSpPr>
        <p:spPr/>
        <p:txBody>
          <a:bodyPr/>
          <a:lstStyle/>
          <a:p>
            <a:r>
              <a:rPr lang="en-US" dirty="0">
                <a:solidFill>
                  <a:schemeClr val="bg2">
                    <a:lumMod val="25000"/>
                  </a:schemeClr>
                </a:solidFill>
              </a:rPr>
              <a:t>There is no such thing as </a:t>
            </a:r>
            <a:r>
              <a:rPr lang="en-US" b="1" u="sng" dirty="0">
                <a:solidFill>
                  <a:schemeClr val="bg2">
                    <a:lumMod val="25000"/>
                  </a:schemeClr>
                </a:solidFill>
              </a:rPr>
              <a:t>one-word answer </a:t>
            </a:r>
            <a:r>
              <a:rPr lang="en-US" dirty="0">
                <a:solidFill>
                  <a:schemeClr val="bg2">
                    <a:lumMod val="25000"/>
                  </a:schemeClr>
                </a:solidFill>
              </a:rPr>
              <a:t>or reply in American Sign Language.  </a:t>
            </a:r>
            <a:endParaRPr lang="en-US" dirty="0" smtClean="0">
              <a:solidFill>
                <a:schemeClr val="bg2">
                  <a:lumMod val="25000"/>
                </a:schemeClr>
              </a:solidFill>
            </a:endParaRPr>
          </a:p>
          <a:p>
            <a:r>
              <a:rPr lang="en-US" dirty="0" smtClean="0">
                <a:solidFill>
                  <a:schemeClr val="bg2">
                    <a:lumMod val="25000"/>
                  </a:schemeClr>
                </a:solidFill>
              </a:rPr>
              <a:t>When </a:t>
            </a:r>
            <a:r>
              <a:rPr lang="en-US" dirty="0">
                <a:solidFill>
                  <a:schemeClr val="bg2">
                    <a:lumMod val="25000"/>
                  </a:schemeClr>
                </a:solidFill>
              </a:rPr>
              <a:t>answering someone’s question, take the question and make it into a full statement. </a:t>
            </a:r>
          </a:p>
          <a:p>
            <a:endParaRPr lang="en-US" dirty="0" smtClean="0">
              <a:solidFill>
                <a:schemeClr val="bg2">
                  <a:lumMod val="25000"/>
                </a:schemeClr>
              </a:solidFill>
            </a:endParaRPr>
          </a:p>
          <a:p>
            <a:r>
              <a:rPr lang="en-US" dirty="0" smtClean="0">
                <a:solidFill>
                  <a:schemeClr val="bg2">
                    <a:lumMod val="25000"/>
                  </a:schemeClr>
                </a:solidFill>
              </a:rPr>
              <a:t>How should you answer the following questions:</a:t>
            </a:r>
          </a:p>
          <a:p>
            <a:pPr marL="274320" lvl="1" indent="0">
              <a:buNone/>
            </a:pPr>
            <a:r>
              <a:rPr lang="en-US" sz="2400" b="1" dirty="0" smtClean="0"/>
              <a:t>1.  Where do you go to school? </a:t>
            </a:r>
          </a:p>
          <a:p>
            <a:pPr marL="274320" lvl="1" indent="0">
              <a:buNone/>
            </a:pPr>
            <a:r>
              <a:rPr lang="en-US" sz="2400" b="1" dirty="0" smtClean="0"/>
              <a:t>2.  What is your favorite class?</a:t>
            </a:r>
          </a:p>
          <a:p>
            <a:pPr marL="274320" lvl="1" indent="0">
              <a:buNone/>
            </a:pPr>
            <a:r>
              <a:rPr lang="en-US" sz="2400" b="1" dirty="0" smtClean="0"/>
              <a:t>3.  What is your ASL teacher’s name?</a:t>
            </a:r>
          </a:p>
        </p:txBody>
      </p:sp>
    </p:spTree>
    <p:extLst>
      <p:ext uri="{BB962C8B-B14F-4D97-AF65-F5344CB8AC3E}">
        <p14:creationId xmlns:p14="http://schemas.microsoft.com/office/powerpoint/2010/main" val="11686015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1"/>
                </a:solidFill>
              </a:rPr>
              <a:t>Deaf    </a:t>
            </a:r>
            <a:r>
              <a:rPr lang="en-US" sz="4400" b="1" dirty="0" err="1" smtClean="0">
                <a:solidFill>
                  <a:schemeClr val="accent1"/>
                </a:solidFill>
              </a:rPr>
              <a:t>vs</a:t>
            </a:r>
            <a:r>
              <a:rPr lang="en-US" sz="4400" b="1" dirty="0" smtClean="0">
                <a:solidFill>
                  <a:schemeClr val="accent1"/>
                </a:solidFill>
              </a:rPr>
              <a:t>    deaf </a:t>
            </a:r>
            <a:endParaRPr lang="en-US" sz="4400" b="1" dirty="0">
              <a:solidFill>
                <a:schemeClr val="accent1"/>
              </a:solidFill>
            </a:endParaRPr>
          </a:p>
        </p:txBody>
      </p:sp>
      <p:sp>
        <p:nvSpPr>
          <p:cNvPr id="3" name="Content Placeholder 2"/>
          <p:cNvSpPr>
            <a:spLocks noGrp="1"/>
          </p:cNvSpPr>
          <p:nvPr>
            <p:ph sz="half" idx="1"/>
          </p:nvPr>
        </p:nvSpPr>
        <p:spPr/>
        <p:txBody>
          <a:bodyPr/>
          <a:lstStyle/>
          <a:p>
            <a:r>
              <a:rPr lang="en-US" dirty="0" smtClean="0">
                <a:solidFill>
                  <a:schemeClr val="bg2">
                    <a:lumMod val="25000"/>
                  </a:schemeClr>
                </a:solidFill>
              </a:rPr>
              <a:t>Proud to be </a:t>
            </a:r>
            <a:r>
              <a:rPr lang="en-US" dirty="0" smtClean="0">
                <a:solidFill>
                  <a:schemeClr val="bg2">
                    <a:lumMod val="25000"/>
                  </a:schemeClr>
                </a:solidFill>
              </a:rPr>
              <a:t>Deaf</a:t>
            </a:r>
          </a:p>
          <a:p>
            <a:pPr marL="0" indent="0">
              <a:buNone/>
            </a:pPr>
            <a:endParaRPr lang="en-US" dirty="0" smtClean="0">
              <a:solidFill>
                <a:schemeClr val="bg2">
                  <a:lumMod val="25000"/>
                </a:schemeClr>
              </a:solidFill>
            </a:endParaRPr>
          </a:p>
          <a:p>
            <a:r>
              <a:rPr lang="en-US" dirty="0" smtClean="0">
                <a:solidFill>
                  <a:schemeClr val="bg2">
                    <a:lumMod val="25000"/>
                  </a:schemeClr>
                </a:solidFill>
              </a:rPr>
              <a:t>Uses </a:t>
            </a:r>
            <a:r>
              <a:rPr lang="en-US" dirty="0" smtClean="0">
                <a:solidFill>
                  <a:schemeClr val="bg2">
                    <a:lumMod val="25000"/>
                  </a:schemeClr>
                </a:solidFill>
              </a:rPr>
              <a:t>ASL</a:t>
            </a:r>
          </a:p>
          <a:p>
            <a:pPr marL="0" indent="0">
              <a:buNone/>
            </a:pPr>
            <a:endParaRPr lang="en-US" dirty="0" smtClean="0">
              <a:solidFill>
                <a:schemeClr val="bg2">
                  <a:lumMod val="25000"/>
                </a:schemeClr>
              </a:solidFill>
            </a:endParaRPr>
          </a:p>
          <a:p>
            <a:r>
              <a:rPr lang="en-US" dirty="0" smtClean="0">
                <a:solidFill>
                  <a:schemeClr val="bg2">
                    <a:lumMod val="25000"/>
                  </a:schemeClr>
                </a:solidFill>
              </a:rPr>
              <a:t>Doesn’t feel like </a:t>
            </a:r>
            <a:r>
              <a:rPr lang="en-US" dirty="0" smtClean="0">
                <a:solidFill>
                  <a:schemeClr val="bg2">
                    <a:lumMod val="25000"/>
                  </a:schemeClr>
                </a:solidFill>
              </a:rPr>
              <a:t>they </a:t>
            </a:r>
            <a:r>
              <a:rPr lang="en-US" dirty="0" smtClean="0">
                <a:solidFill>
                  <a:schemeClr val="bg2">
                    <a:lumMod val="25000"/>
                  </a:schemeClr>
                </a:solidFill>
              </a:rPr>
              <a:t>need to be “fixed”,  they are not “broken”. </a:t>
            </a:r>
            <a:endParaRPr lang="en-US" dirty="0" smtClean="0">
              <a:solidFill>
                <a:schemeClr val="bg2">
                  <a:lumMod val="25000"/>
                </a:schemeClr>
              </a:solidFill>
            </a:endParaRPr>
          </a:p>
          <a:p>
            <a:r>
              <a:rPr lang="en-US" dirty="0" smtClean="0">
                <a:solidFill>
                  <a:schemeClr val="bg2">
                    <a:lumMod val="25000"/>
                  </a:schemeClr>
                </a:solidFill>
              </a:rPr>
              <a:t>Culturally proud</a:t>
            </a:r>
            <a:endParaRPr lang="en-US" dirty="0">
              <a:solidFill>
                <a:schemeClr val="bg2">
                  <a:lumMod val="25000"/>
                </a:schemeClr>
              </a:solidFill>
            </a:endParaRPr>
          </a:p>
        </p:txBody>
      </p:sp>
      <p:sp>
        <p:nvSpPr>
          <p:cNvPr id="4" name="Content Placeholder 3"/>
          <p:cNvSpPr>
            <a:spLocks noGrp="1"/>
          </p:cNvSpPr>
          <p:nvPr>
            <p:ph sz="half" idx="2"/>
          </p:nvPr>
        </p:nvSpPr>
        <p:spPr/>
        <p:txBody>
          <a:bodyPr/>
          <a:lstStyle/>
          <a:p>
            <a:r>
              <a:rPr lang="en-US" dirty="0" smtClean="0">
                <a:solidFill>
                  <a:schemeClr val="bg2">
                    <a:lumMod val="25000"/>
                  </a:schemeClr>
                </a:solidFill>
              </a:rPr>
              <a:t>Want to be “fixed” or “cured”.   </a:t>
            </a:r>
          </a:p>
          <a:p>
            <a:r>
              <a:rPr lang="en-US" dirty="0" smtClean="0">
                <a:solidFill>
                  <a:schemeClr val="bg2">
                    <a:lumMod val="25000"/>
                  </a:schemeClr>
                </a:solidFill>
              </a:rPr>
              <a:t>Use speech and </a:t>
            </a:r>
            <a:r>
              <a:rPr lang="en-US" dirty="0" err="1" smtClean="0">
                <a:solidFill>
                  <a:schemeClr val="bg2">
                    <a:lumMod val="25000"/>
                  </a:schemeClr>
                </a:solidFill>
              </a:rPr>
              <a:t>lipreading</a:t>
            </a:r>
            <a:r>
              <a:rPr lang="en-US" dirty="0" smtClean="0">
                <a:solidFill>
                  <a:schemeClr val="bg2">
                    <a:lumMod val="25000"/>
                  </a:schemeClr>
                </a:solidFill>
              </a:rPr>
              <a:t> – often don’t know any sign</a:t>
            </a:r>
          </a:p>
          <a:p>
            <a:r>
              <a:rPr lang="en-US" dirty="0" smtClean="0">
                <a:solidFill>
                  <a:schemeClr val="bg2">
                    <a:lumMod val="25000"/>
                  </a:schemeClr>
                </a:solidFill>
              </a:rPr>
              <a:t>Would rather be called hard-of-hearing </a:t>
            </a:r>
            <a:endParaRPr lang="en-US" dirty="0" smtClean="0">
              <a:solidFill>
                <a:schemeClr val="bg2">
                  <a:lumMod val="25000"/>
                </a:schemeClr>
              </a:solidFill>
            </a:endParaRPr>
          </a:p>
          <a:p>
            <a:pPr marL="0" indent="0">
              <a:buNone/>
            </a:pPr>
            <a:endParaRPr lang="en-US" sz="1000" dirty="0" smtClean="0">
              <a:solidFill>
                <a:schemeClr val="bg2">
                  <a:lumMod val="25000"/>
                </a:schemeClr>
              </a:solidFill>
            </a:endParaRPr>
          </a:p>
          <a:p>
            <a:r>
              <a:rPr lang="en-US" dirty="0" smtClean="0">
                <a:solidFill>
                  <a:schemeClr val="bg2">
                    <a:lumMod val="25000"/>
                  </a:schemeClr>
                </a:solidFill>
              </a:rPr>
              <a:t>Often see it as Handicap</a:t>
            </a:r>
            <a:endParaRPr lang="en-US" dirty="0">
              <a:solidFill>
                <a:schemeClr val="bg2">
                  <a:lumMod val="25000"/>
                </a:schemeClr>
              </a:solidFill>
            </a:endParaRPr>
          </a:p>
        </p:txBody>
      </p:sp>
    </p:spTree>
    <p:extLst>
      <p:ext uri="{BB962C8B-B14F-4D97-AF65-F5344CB8AC3E}">
        <p14:creationId xmlns:p14="http://schemas.microsoft.com/office/powerpoint/2010/main" val="226936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z="5400" b="1" dirty="0" smtClean="0"/>
              <a:t>Deaf Education</a:t>
            </a:r>
            <a:endParaRPr lang="en-US" sz="5400" b="1" dirty="0"/>
          </a:p>
        </p:txBody>
      </p:sp>
      <p:sp>
        <p:nvSpPr>
          <p:cNvPr id="7" name="Content Placeholder 6"/>
          <p:cNvSpPr>
            <a:spLocks noGrp="1"/>
          </p:cNvSpPr>
          <p:nvPr>
            <p:ph sz="quarter" idx="1"/>
          </p:nvPr>
        </p:nvSpPr>
        <p:spPr>
          <a:xfrm>
            <a:off x="0" y="1447800"/>
            <a:ext cx="8991600" cy="5257800"/>
          </a:xfrm>
        </p:spPr>
        <p:txBody>
          <a:bodyPr>
            <a:normAutofit/>
          </a:bodyPr>
          <a:lstStyle/>
          <a:p>
            <a:r>
              <a:rPr lang="en-US" sz="3200" dirty="0" smtClean="0">
                <a:solidFill>
                  <a:schemeClr val="bg2">
                    <a:lumMod val="25000"/>
                  </a:schemeClr>
                </a:solidFill>
              </a:rPr>
              <a:t>What are some educational options for Deaf children?</a:t>
            </a:r>
          </a:p>
          <a:p>
            <a:pPr lvl="1">
              <a:buClr>
                <a:schemeClr val="accent1">
                  <a:lumMod val="50000"/>
                </a:schemeClr>
              </a:buClr>
            </a:pPr>
            <a:r>
              <a:rPr lang="en-US" sz="2400" b="1" dirty="0" smtClean="0">
                <a:solidFill>
                  <a:schemeClr val="accent1">
                    <a:lumMod val="75000"/>
                  </a:schemeClr>
                </a:solidFill>
              </a:rPr>
              <a:t>Oral education  - focus on speech and </a:t>
            </a:r>
            <a:r>
              <a:rPr lang="en-US" sz="2400" b="1" dirty="0" err="1" smtClean="0">
                <a:solidFill>
                  <a:schemeClr val="accent1">
                    <a:lumMod val="75000"/>
                  </a:schemeClr>
                </a:solidFill>
              </a:rPr>
              <a:t>lipreading</a:t>
            </a:r>
            <a:endParaRPr lang="en-US" sz="2400" b="1" dirty="0" smtClean="0">
              <a:solidFill>
                <a:schemeClr val="accent1">
                  <a:lumMod val="75000"/>
                </a:schemeClr>
              </a:solidFill>
            </a:endParaRPr>
          </a:p>
          <a:p>
            <a:pPr marL="274320" lvl="1" indent="0">
              <a:buClr>
                <a:schemeClr val="accent1">
                  <a:lumMod val="50000"/>
                </a:schemeClr>
              </a:buClr>
              <a:buNone/>
            </a:pPr>
            <a:endParaRPr lang="en-US" sz="800" b="1" dirty="0" smtClean="0">
              <a:solidFill>
                <a:schemeClr val="accent1">
                  <a:lumMod val="75000"/>
                </a:schemeClr>
              </a:solidFill>
            </a:endParaRPr>
          </a:p>
          <a:p>
            <a:pPr lvl="1">
              <a:buClr>
                <a:schemeClr val="accent1">
                  <a:lumMod val="50000"/>
                </a:schemeClr>
              </a:buClr>
            </a:pPr>
            <a:r>
              <a:rPr lang="en-US" sz="2400" b="1" dirty="0" smtClean="0">
                <a:solidFill>
                  <a:schemeClr val="accent1">
                    <a:lumMod val="75000"/>
                  </a:schemeClr>
                </a:solidFill>
              </a:rPr>
              <a:t>Mainstream – placed in </a:t>
            </a:r>
            <a:r>
              <a:rPr lang="en-US" sz="2400" b="1" u="sng" dirty="0" smtClean="0">
                <a:solidFill>
                  <a:schemeClr val="accent1">
                    <a:lumMod val="75000"/>
                  </a:schemeClr>
                </a:solidFill>
              </a:rPr>
              <a:t>regular education classes </a:t>
            </a:r>
            <a:r>
              <a:rPr lang="en-US" sz="2400" b="1" dirty="0" smtClean="0">
                <a:solidFill>
                  <a:schemeClr val="accent1">
                    <a:lumMod val="75000"/>
                  </a:schemeClr>
                </a:solidFill>
              </a:rPr>
              <a:t>with same-age students, using assistive devices or an interpreter can be assigned if needed.  </a:t>
            </a:r>
          </a:p>
          <a:p>
            <a:pPr marL="274320" lvl="1" indent="0">
              <a:buClr>
                <a:schemeClr val="accent1">
                  <a:lumMod val="50000"/>
                </a:schemeClr>
              </a:buClr>
              <a:buNone/>
            </a:pPr>
            <a:endParaRPr lang="en-US" sz="800" b="1" dirty="0" smtClean="0">
              <a:solidFill>
                <a:schemeClr val="accent1">
                  <a:lumMod val="75000"/>
                </a:schemeClr>
              </a:solidFill>
            </a:endParaRPr>
          </a:p>
          <a:p>
            <a:pPr lvl="1">
              <a:buClr>
                <a:schemeClr val="accent1">
                  <a:lumMod val="50000"/>
                </a:schemeClr>
              </a:buClr>
            </a:pPr>
            <a:r>
              <a:rPr lang="en-US" sz="2400" b="1" dirty="0" smtClean="0">
                <a:solidFill>
                  <a:schemeClr val="accent1">
                    <a:lumMod val="75000"/>
                  </a:schemeClr>
                </a:solidFill>
              </a:rPr>
              <a:t>Residential schools– in a school specifically catered to the Deaf.  Students can live on campus.  Focus is on what works best for the student, often using both speech and signing simultaneously.   Only one per state. </a:t>
            </a:r>
          </a:p>
          <a:p>
            <a:pPr lvl="1">
              <a:buNone/>
            </a:pPr>
            <a:endParaRPr lang="en-US" dirty="0"/>
          </a:p>
        </p:txBody>
      </p:sp>
    </p:spTree>
    <p:extLst>
      <p:ext uri="{BB962C8B-B14F-4D97-AF65-F5344CB8AC3E}">
        <p14:creationId xmlns:p14="http://schemas.microsoft.com/office/powerpoint/2010/main" val="1196860809"/>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ox(in)">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box(in)">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box(in)">
                                      <p:cBhvr>
                                        <p:cTn id="1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Who uses ASL?</a:t>
            </a:r>
            <a:endParaRPr lang="en-US" dirty="0"/>
          </a:p>
        </p:txBody>
      </p:sp>
      <p:sp>
        <p:nvSpPr>
          <p:cNvPr id="6" name="Text Placeholder 5"/>
          <p:cNvSpPr>
            <a:spLocks noGrp="1"/>
          </p:cNvSpPr>
          <p:nvPr>
            <p:ph type="body" sz="half" idx="3"/>
          </p:nvPr>
        </p:nvSpPr>
        <p:spPr/>
        <p:txBody>
          <a:bodyPr/>
          <a:lstStyle/>
          <a:p>
            <a:r>
              <a:rPr lang="en-US" dirty="0" smtClean="0"/>
              <a:t>How is it passed down? </a:t>
            </a:r>
            <a:endParaRPr lang="en-US" dirty="0"/>
          </a:p>
        </p:txBody>
      </p:sp>
      <p:sp>
        <p:nvSpPr>
          <p:cNvPr id="5" name="Content Placeholder 4"/>
          <p:cNvSpPr>
            <a:spLocks noGrp="1"/>
          </p:cNvSpPr>
          <p:nvPr>
            <p:ph sz="quarter" idx="2"/>
          </p:nvPr>
        </p:nvSpPr>
        <p:spPr>
          <a:xfrm>
            <a:off x="228600" y="2362200"/>
            <a:ext cx="4191000" cy="3927587"/>
          </a:xfrm>
        </p:spPr>
        <p:txBody>
          <a:bodyPr>
            <a:normAutofit fontScale="92500"/>
          </a:bodyPr>
          <a:lstStyle/>
          <a:p>
            <a:r>
              <a:rPr lang="en-US" dirty="0" smtClean="0">
                <a:solidFill>
                  <a:schemeClr val="bg2">
                    <a:lumMod val="25000"/>
                  </a:schemeClr>
                </a:solidFill>
              </a:rPr>
              <a:t>It is used by individuals with hearing loss, their families, and any one involved in the community. </a:t>
            </a:r>
          </a:p>
          <a:p>
            <a:r>
              <a:rPr lang="en-US" dirty="0" smtClean="0">
                <a:solidFill>
                  <a:schemeClr val="bg2">
                    <a:lumMod val="25000"/>
                  </a:schemeClr>
                </a:solidFill>
              </a:rPr>
              <a:t>It is used in the United States and Canada.  </a:t>
            </a:r>
          </a:p>
          <a:p>
            <a:r>
              <a:rPr lang="en-US" dirty="0" smtClean="0">
                <a:solidFill>
                  <a:schemeClr val="bg2">
                    <a:lumMod val="25000"/>
                  </a:schemeClr>
                </a:solidFill>
              </a:rPr>
              <a:t>It is NOT universal…</a:t>
            </a:r>
          </a:p>
          <a:p>
            <a:pPr marL="0" indent="0">
              <a:buNone/>
            </a:pPr>
            <a:r>
              <a:rPr lang="en-US" dirty="0" smtClean="0">
                <a:solidFill>
                  <a:schemeClr val="bg2">
                    <a:lumMod val="25000"/>
                  </a:schemeClr>
                </a:solidFill>
              </a:rPr>
              <a:t> AMERICAN sign language!</a:t>
            </a:r>
            <a:r>
              <a:rPr lang="en-US" dirty="0" smtClean="0"/>
              <a:t> </a:t>
            </a:r>
            <a:endParaRPr lang="en-US" dirty="0"/>
          </a:p>
        </p:txBody>
      </p:sp>
      <p:sp>
        <p:nvSpPr>
          <p:cNvPr id="7" name="Content Placeholder 6"/>
          <p:cNvSpPr>
            <a:spLocks noGrp="1"/>
          </p:cNvSpPr>
          <p:nvPr>
            <p:ph sz="quarter" idx="4"/>
          </p:nvPr>
        </p:nvSpPr>
        <p:spPr>
          <a:xfrm>
            <a:off x="4800600" y="2362200"/>
            <a:ext cx="4038600" cy="3931375"/>
          </a:xfrm>
        </p:spPr>
        <p:txBody>
          <a:bodyPr>
            <a:normAutofit/>
          </a:bodyPr>
          <a:lstStyle/>
          <a:p>
            <a:r>
              <a:rPr lang="en-US" dirty="0" smtClean="0">
                <a:solidFill>
                  <a:schemeClr val="bg2">
                    <a:lumMod val="25000"/>
                  </a:schemeClr>
                </a:solidFill>
              </a:rPr>
              <a:t>It is passed down through the exposure at </a:t>
            </a:r>
            <a:r>
              <a:rPr lang="en-US" u="sng" dirty="0" smtClean="0">
                <a:solidFill>
                  <a:schemeClr val="bg2">
                    <a:lumMod val="25000"/>
                  </a:schemeClr>
                </a:solidFill>
              </a:rPr>
              <a:t>residential</a:t>
            </a:r>
            <a:r>
              <a:rPr lang="en-US" dirty="0" smtClean="0">
                <a:solidFill>
                  <a:schemeClr val="bg2">
                    <a:lumMod val="25000"/>
                  </a:schemeClr>
                </a:solidFill>
              </a:rPr>
              <a:t> schools.</a:t>
            </a:r>
          </a:p>
          <a:p>
            <a:r>
              <a:rPr lang="en-US" dirty="0" smtClean="0">
                <a:solidFill>
                  <a:schemeClr val="bg2">
                    <a:lumMod val="25000"/>
                  </a:schemeClr>
                </a:solidFill>
              </a:rPr>
              <a:t>Why </a:t>
            </a:r>
            <a:r>
              <a:rPr lang="en-US" u="sng" dirty="0" smtClean="0">
                <a:solidFill>
                  <a:schemeClr val="bg2">
                    <a:lumMod val="25000"/>
                  </a:schemeClr>
                </a:solidFill>
              </a:rPr>
              <a:t>not</a:t>
            </a:r>
            <a:r>
              <a:rPr lang="en-US" dirty="0" smtClean="0">
                <a:solidFill>
                  <a:schemeClr val="bg2">
                    <a:lumMod val="25000"/>
                  </a:schemeClr>
                </a:solidFill>
              </a:rPr>
              <a:t> through their parents?</a:t>
            </a:r>
          </a:p>
          <a:p>
            <a:pPr lvl="1">
              <a:buClr>
                <a:schemeClr val="accent1">
                  <a:lumMod val="75000"/>
                </a:schemeClr>
              </a:buClr>
            </a:pPr>
            <a:r>
              <a:rPr lang="en-US" sz="2400" i="1" dirty="0" smtClean="0">
                <a:solidFill>
                  <a:schemeClr val="accent1">
                    <a:lumMod val="50000"/>
                  </a:schemeClr>
                </a:solidFill>
              </a:rPr>
              <a:t>Because 90 percent of deaf children are born to hearing parents</a:t>
            </a:r>
            <a:r>
              <a:rPr lang="en-US" sz="2400" dirty="0" smtClean="0">
                <a:solidFill>
                  <a:schemeClr val="accent1">
                    <a:lumMod val="50000"/>
                  </a:schemeClr>
                </a:solidFill>
              </a:rPr>
              <a:t>. </a:t>
            </a:r>
            <a:endParaRPr lang="en-US" sz="2400" dirty="0">
              <a:solidFill>
                <a:schemeClr val="accent1">
                  <a:lumMod val="50000"/>
                </a:schemeClr>
              </a:solidFill>
            </a:endParaRPr>
          </a:p>
        </p:txBody>
      </p:sp>
      <p:sp>
        <p:nvSpPr>
          <p:cNvPr id="2" name="Title 1"/>
          <p:cNvSpPr>
            <a:spLocks noGrp="1"/>
          </p:cNvSpPr>
          <p:nvPr>
            <p:ph type="title"/>
          </p:nvPr>
        </p:nvSpPr>
        <p:spPr/>
        <p:txBody>
          <a:bodyPr/>
          <a:lstStyle/>
          <a:p>
            <a:r>
              <a:rPr lang="en-US" dirty="0" smtClean="0"/>
              <a:t>American Sign Language</a:t>
            </a:r>
            <a:endParaRPr lang="en-US" dirty="0"/>
          </a:p>
        </p:txBody>
      </p:sp>
    </p:spTree>
    <p:extLst>
      <p:ext uri="{BB962C8B-B14F-4D97-AF65-F5344CB8AC3E}">
        <p14:creationId xmlns:p14="http://schemas.microsoft.com/office/powerpoint/2010/main" val="306058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1000"/>
                                        <p:tgtEl>
                                          <p:spTgt spid="7">
                                            <p:txEl>
                                              <p:pRg st="0" end="0"/>
                                            </p:txEl>
                                          </p:spTgt>
                                        </p:tgtEl>
                                      </p:cBhvr>
                                    </p:animEffect>
                                    <p:anim calcmode="lin" valueType="num">
                                      <p:cBhvr>
                                        <p:cTn id="2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1" end="1"/>
                                            </p:txEl>
                                          </p:spTgt>
                                        </p:tgtEl>
                                        <p:attrNameLst>
                                          <p:attrName>style.visibility</p:attrName>
                                        </p:attrNameLst>
                                      </p:cBhvr>
                                      <p:to>
                                        <p:strVal val="visible"/>
                                      </p:to>
                                    </p:set>
                                    <p:animEffect transition="in" filter="fade">
                                      <p:cBhvr>
                                        <p:cTn id="34" dur="1000"/>
                                        <p:tgtEl>
                                          <p:spTgt spid="7">
                                            <p:txEl>
                                              <p:pRg st="1" end="1"/>
                                            </p:txEl>
                                          </p:spTgt>
                                        </p:tgtEl>
                                      </p:cBhvr>
                                    </p:animEffect>
                                    <p:anim calcmode="lin" valueType="num">
                                      <p:cBhvr>
                                        <p:cTn id="3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2" end="2"/>
                                            </p:txEl>
                                          </p:spTgt>
                                        </p:tgtEl>
                                        <p:attrNameLst>
                                          <p:attrName>style.visibility</p:attrName>
                                        </p:attrNameLst>
                                      </p:cBhvr>
                                      <p:to>
                                        <p:strVal val="visible"/>
                                      </p:to>
                                    </p:set>
                                    <p:animEffect transition="in" filter="fade">
                                      <p:cBhvr>
                                        <p:cTn id="41" dur="1000"/>
                                        <p:tgtEl>
                                          <p:spTgt spid="7">
                                            <p:txEl>
                                              <p:pRg st="2" end="2"/>
                                            </p:txEl>
                                          </p:spTgt>
                                        </p:tgtEl>
                                      </p:cBhvr>
                                    </p:animEffect>
                                    <p:anim calcmode="lin" valueType="num">
                                      <p:cBhvr>
                                        <p:cTn id="4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Introductions</a:t>
            </a:r>
            <a:endParaRPr lang="en-US" dirty="0"/>
          </a:p>
        </p:txBody>
      </p:sp>
      <p:sp>
        <p:nvSpPr>
          <p:cNvPr id="3" name="Text Placeholder 2"/>
          <p:cNvSpPr>
            <a:spLocks noGrp="1"/>
          </p:cNvSpPr>
          <p:nvPr>
            <p:ph type="body" idx="2"/>
          </p:nvPr>
        </p:nvSpPr>
        <p:spPr>
          <a:xfrm>
            <a:off x="381000" y="3733800"/>
            <a:ext cx="2362200" cy="2392363"/>
          </a:xfrm>
        </p:spPr>
        <p:txBody>
          <a:bodyPr>
            <a:normAutofit/>
          </a:bodyPr>
          <a:lstStyle/>
          <a:p>
            <a:pPr algn="ctr"/>
            <a:r>
              <a:rPr lang="en-US" sz="2400" b="1" dirty="0" smtClean="0"/>
              <a:t>Farewells</a:t>
            </a:r>
            <a:endParaRPr lang="en-US" sz="2800" b="1" dirty="0"/>
          </a:p>
        </p:txBody>
      </p:sp>
      <p:sp>
        <p:nvSpPr>
          <p:cNvPr id="4" name="Content Placeholder 3"/>
          <p:cNvSpPr>
            <a:spLocks noGrp="1"/>
          </p:cNvSpPr>
          <p:nvPr>
            <p:ph sz="quarter" idx="1"/>
          </p:nvPr>
        </p:nvSpPr>
        <p:spPr>
          <a:xfrm>
            <a:off x="2895600" y="685800"/>
            <a:ext cx="6096000" cy="2819400"/>
          </a:xfrm>
        </p:spPr>
        <p:txBody>
          <a:bodyPr>
            <a:noAutofit/>
          </a:bodyPr>
          <a:lstStyle/>
          <a:p>
            <a:r>
              <a:rPr lang="en-US" sz="1900" dirty="0">
                <a:solidFill>
                  <a:schemeClr val="accent1">
                    <a:lumMod val="75000"/>
                  </a:schemeClr>
                </a:solidFill>
              </a:rPr>
              <a:t>You should introduce yourself with you </a:t>
            </a:r>
            <a:r>
              <a:rPr lang="en-US" sz="1900" u="sng" dirty="0">
                <a:solidFill>
                  <a:schemeClr val="accent1">
                    <a:lumMod val="75000"/>
                  </a:schemeClr>
                </a:solidFill>
              </a:rPr>
              <a:t>first and last name.  </a:t>
            </a:r>
            <a:endParaRPr lang="en-US" sz="1900" u="sng" dirty="0" smtClean="0">
              <a:solidFill>
                <a:schemeClr val="accent1">
                  <a:lumMod val="75000"/>
                </a:schemeClr>
              </a:solidFill>
            </a:endParaRPr>
          </a:p>
          <a:p>
            <a:r>
              <a:rPr lang="en-US" sz="1900" dirty="0" smtClean="0">
                <a:solidFill>
                  <a:schemeClr val="accent1">
                    <a:lumMod val="75000"/>
                  </a:schemeClr>
                </a:solidFill>
              </a:rPr>
              <a:t>If </a:t>
            </a:r>
            <a:r>
              <a:rPr lang="en-US" sz="1900" dirty="0">
                <a:solidFill>
                  <a:schemeClr val="accent1">
                    <a:lumMod val="75000"/>
                  </a:schemeClr>
                </a:solidFill>
              </a:rPr>
              <a:t>you have a </a:t>
            </a:r>
            <a:r>
              <a:rPr lang="en-US" sz="1900" u="sng" dirty="0">
                <a:solidFill>
                  <a:schemeClr val="accent1">
                    <a:lumMod val="75000"/>
                  </a:schemeClr>
                </a:solidFill>
              </a:rPr>
              <a:t>name sign</a:t>
            </a:r>
            <a:r>
              <a:rPr lang="en-US" sz="1900" dirty="0">
                <a:solidFill>
                  <a:schemeClr val="accent1">
                    <a:lumMod val="75000"/>
                  </a:schemeClr>
                </a:solidFill>
              </a:rPr>
              <a:t> indicate that after you give your name.  </a:t>
            </a:r>
            <a:endParaRPr lang="en-US" sz="1900" dirty="0" smtClean="0">
              <a:solidFill>
                <a:schemeClr val="accent1">
                  <a:lumMod val="75000"/>
                </a:schemeClr>
              </a:solidFill>
            </a:endParaRPr>
          </a:p>
          <a:p>
            <a:r>
              <a:rPr lang="en-US" sz="1900" dirty="0" smtClean="0">
                <a:solidFill>
                  <a:schemeClr val="accent1">
                    <a:lumMod val="75000"/>
                  </a:schemeClr>
                </a:solidFill>
              </a:rPr>
              <a:t>You </a:t>
            </a:r>
            <a:r>
              <a:rPr lang="en-US" sz="1900" dirty="0">
                <a:solidFill>
                  <a:schemeClr val="accent1">
                    <a:lumMod val="75000"/>
                  </a:schemeClr>
                </a:solidFill>
              </a:rPr>
              <a:t>may be asked several different questions such as </a:t>
            </a:r>
            <a:r>
              <a:rPr lang="en-US" sz="1900" i="1" dirty="0">
                <a:solidFill>
                  <a:schemeClr val="accent1">
                    <a:lumMod val="75000"/>
                  </a:schemeClr>
                </a:solidFill>
              </a:rPr>
              <a:t>How do you know sign?  What school do you go to?  </a:t>
            </a:r>
            <a:r>
              <a:rPr lang="en-US" sz="1900" dirty="0">
                <a:solidFill>
                  <a:schemeClr val="accent1">
                    <a:lumMod val="75000"/>
                  </a:schemeClr>
                </a:solidFill>
              </a:rPr>
              <a:t>or even </a:t>
            </a:r>
            <a:r>
              <a:rPr lang="en-US" sz="1900" i="1" dirty="0">
                <a:solidFill>
                  <a:schemeClr val="accent1">
                    <a:lumMod val="75000"/>
                  </a:schemeClr>
                </a:solidFill>
              </a:rPr>
              <a:t>Do you have Deaf family members?  </a:t>
            </a:r>
            <a:r>
              <a:rPr lang="en-US" sz="1900" dirty="0">
                <a:solidFill>
                  <a:schemeClr val="accent1">
                    <a:lumMod val="75000"/>
                  </a:schemeClr>
                </a:solidFill>
              </a:rPr>
              <a:t> </a:t>
            </a:r>
            <a:endParaRPr lang="en-US" sz="1900" dirty="0" smtClean="0">
              <a:solidFill>
                <a:schemeClr val="accent1">
                  <a:lumMod val="75000"/>
                </a:schemeClr>
              </a:solidFill>
            </a:endParaRPr>
          </a:p>
          <a:p>
            <a:r>
              <a:rPr lang="en-US" sz="1900" dirty="0" smtClean="0">
                <a:solidFill>
                  <a:schemeClr val="accent1">
                    <a:lumMod val="75000"/>
                  </a:schemeClr>
                </a:solidFill>
              </a:rPr>
              <a:t>These </a:t>
            </a:r>
            <a:r>
              <a:rPr lang="en-US" sz="1900" dirty="0">
                <a:solidFill>
                  <a:schemeClr val="accent1">
                    <a:lumMod val="75000"/>
                  </a:schemeClr>
                </a:solidFill>
              </a:rPr>
              <a:t>are not meant to be invasive but to get a feel for your interest in signing</a:t>
            </a:r>
          </a:p>
        </p:txBody>
      </p:sp>
      <p:sp>
        <p:nvSpPr>
          <p:cNvPr id="5" name="TextBox 4"/>
          <p:cNvSpPr txBox="1"/>
          <p:nvPr/>
        </p:nvSpPr>
        <p:spPr>
          <a:xfrm>
            <a:off x="2911366" y="3581400"/>
            <a:ext cx="5943600" cy="2862322"/>
          </a:xfrm>
          <a:prstGeom prst="rect">
            <a:avLst/>
          </a:prstGeom>
          <a:noFill/>
        </p:spPr>
        <p:txBody>
          <a:bodyPr wrap="square" rtlCol="0">
            <a:spAutoFit/>
          </a:bodyPr>
          <a:lstStyle/>
          <a:p>
            <a:pPr marL="285750" indent="-285750">
              <a:buClr>
                <a:schemeClr val="bg2">
                  <a:lumMod val="50000"/>
                </a:schemeClr>
              </a:buClr>
              <a:buFont typeface="Arial" panose="020B0604020202020204" pitchFamily="34" charset="0"/>
              <a:buChar char="•"/>
            </a:pPr>
            <a:r>
              <a:rPr lang="en-US" sz="2000" dirty="0">
                <a:solidFill>
                  <a:schemeClr val="bg2">
                    <a:lumMod val="50000"/>
                  </a:schemeClr>
                </a:solidFill>
              </a:rPr>
              <a:t>It is considered rude or impolite in the Deaf community to leave without saying good-bye to each person, which means farewells can take a long time!   </a:t>
            </a:r>
            <a:endParaRPr lang="en-US" sz="2000" dirty="0" smtClean="0">
              <a:solidFill>
                <a:schemeClr val="bg2">
                  <a:lumMod val="50000"/>
                </a:schemeClr>
              </a:solidFill>
            </a:endParaRPr>
          </a:p>
          <a:p>
            <a:pPr marL="285750" indent="-285750">
              <a:buClr>
                <a:schemeClr val="bg2">
                  <a:lumMod val="50000"/>
                </a:schemeClr>
              </a:buClr>
              <a:buFont typeface="Arial" panose="020B0604020202020204" pitchFamily="34" charset="0"/>
              <a:buChar char="•"/>
            </a:pPr>
            <a:r>
              <a:rPr lang="en-US" sz="2000" dirty="0" smtClean="0">
                <a:solidFill>
                  <a:schemeClr val="bg2">
                    <a:lumMod val="50000"/>
                  </a:schemeClr>
                </a:solidFill>
              </a:rPr>
              <a:t>Often </a:t>
            </a:r>
            <a:r>
              <a:rPr lang="en-US" sz="2000" dirty="0">
                <a:solidFill>
                  <a:schemeClr val="bg2">
                    <a:lumMod val="50000"/>
                  </a:schemeClr>
                </a:solidFill>
              </a:rPr>
              <a:t>good-byes are never complete until plans are made for the next time friends will see each other again.  </a:t>
            </a:r>
            <a:endParaRPr lang="en-US" sz="2000" dirty="0" smtClean="0">
              <a:solidFill>
                <a:schemeClr val="bg2">
                  <a:lumMod val="50000"/>
                </a:schemeClr>
              </a:solidFill>
            </a:endParaRPr>
          </a:p>
          <a:p>
            <a:pPr marL="285750" indent="-285750">
              <a:buClr>
                <a:schemeClr val="bg2">
                  <a:lumMod val="50000"/>
                </a:schemeClr>
              </a:buClr>
              <a:buFont typeface="Arial" panose="020B0604020202020204" pitchFamily="34" charset="0"/>
              <a:buChar char="•"/>
            </a:pPr>
            <a:r>
              <a:rPr lang="en-US" sz="2000" dirty="0" smtClean="0">
                <a:solidFill>
                  <a:schemeClr val="bg2">
                    <a:lumMod val="50000"/>
                  </a:schemeClr>
                </a:solidFill>
              </a:rPr>
              <a:t>Shaking </a:t>
            </a:r>
            <a:r>
              <a:rPr lang="en-US" sz="2000" dirty="0">
                <a:solidFill>
                  <a:schemeClr val="bg2">
                    <a:lumMod val="50000"/>
                  </a:schemeClr>
                </a:solidFill>
              </a:rPr>
              <a:t>hands and hugging is common as well.  </a:t>
            </a:r>
          </a:p>
          <a:p>
            <a:pPr marL="285750" indent="-285750">
              <a:buClr>
                <a:schemeClr val="accent1">
                  <a:lumMod val="75000"/>
                </a:schemeClr>
              </a:buClr>
              <a:buFont typeface="Arial" panose="020B0604020202020204" pitchFamily="34" charset="0"/>
              <a:buChar char="•"/>
            </a:pPr>
            <a:endParaRPr lang="en-US" sz="2000" dirty="0"/>
          </a:p>
        </p:txBody>
      </p:sp>
    </p:spTree>
    <p:extLst>
      <p:ext uri="{BB962C8B-B14F-4D97-AF65-F5344CB8AC3E}">
        <p14:creationId xmlns:p14="http://schemas.microsoft.com/office/powerpoint/2010/main" val="306764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circle(in)">
                                      <p:cBhvr>
                                        <p:cTn id="19" dur="2000"/>
                                        <p:tgtEl>
                                          <p:spTgt spid="5">
                                            <p:txEl>
                                              <p:pRg st="0" end="0"/>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circle(in)">
                                      <p:cBhvr>
                                        <p:cTn id="22" dur="2000"/>
                                        <p:tgtEl>
                                          <p:spTgt spid="5">
                                            <p:txEl>
                                              <p:pRg st="1" end="1"/>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circle(in)">
                                      <p:cBhvr>
                                        <p:cTn id="25"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685800" y="2819400"/>
            <a:ext cx="3886200" cy="2667000"/>
          </a:xfrm>
        </p:spPr>
        <p:txBody>
          <a:bodyPr>
            <a:normAutofit lnSpcReduction="10000"/>
          </a:bodyPr>
          <a:lstStyle/>
          <a:p>
            <a:r>
              <a:rPr lang="en-US" sz="2000" u="sng" dirty="0" smtClean="0"/>
              <a:t>Formal</a:t>
            </a:r>
          </a:p>
          <a:p>
            <a:endParaRPr lang="en-US" sz="2000" cap="none" dirty="0" smtClean="0"/>
          </a:p>
          <a:p>
            <a:r>
              <a:rPr lang="en-US" sz="2000" cap="none" dirty="0" smtClean="0"/>
              <a:t>Hello.  How are you?</a:t>
            </a:r>
          </a:p>
          <a:p>
            <a:endParaRPr lang="en-US" sz="2000" cap="none" dirty="0" smtClean="0"/>
          </a:p>
          <a:p>
            <a:r>
              <a:rPr lang="en-US" sz="2000" cap="none" dirty="0" smtClean="0"/>
              <a:t>Use with someone you have never met before or someone in authority. </a:t>
            </a:r>
            <a:endParaRPr lang="en-US" sz="2000" cap="none" dirty="0"/>
          </a:p>
        </p:txBody>
      </p:sp>
      <p:sp>
        <p:nvSpPr>
          <p:cNvPr id="5" name="Title 4"/>
          <p:cNvSpPr>
            <a:spLocks noGrp="1"/>
          </p:cNvSpPr>
          <p:nvPr>
            <p:ph type="ctrTitle"/>
          </p:nvPr>
        </p:nvSpPr>
        <p:spPr/>
        <p:txBody>
          <a:bodyPr/>
          <a:lstStyle/>
          <a:p>
            <a:r>
              <a:rPr lang="en-US" dirty="0" smtClean="0"/>
              <a:t>Greetings - </a:t>
            </a:r>
            <a:r>
              <a:rPr lang="en-US" dirty="0"/>
              <a:t>Formal vs. Informal </a:t>
            </a:r>
          </a:p>
        </p:txBody>
      </p:sp>
      <p:sp>
        <p:nvSpPr>
          <p:cNvPr id="7" name="TextBox 6"/>
          <p:cNvSpPr txBox="1"/>
          <p:nvPr/>
        </p:nvSpPr>
        <p:spPr>
          <a:xfrm>
            <a:off x="4953000" y="2819400"/>
            <a:ext cx="3657600" cy="2708434"/>
          </a:xfrm>
          <a:prstGeom prst="rect">
            <a:avLst/>
          </a:prstGeom>
          <a:noFill/>
        </p:spPr>
        <p:txBody>
          <a:bodyPr wrap="square" rtlCol="0">
            <a:spAutoFit/>
          </a:bodyPr>
          <a:lstStyle/>
          <a:p>
            <a:pPr algn="ctr"/>
            <a:r>
              <a:rPr lang="en-US" sz="2000" b="1" u="sng" dirty="0" smtClean="0">
                <a:solidFill>
                  <a:schemeClr val="bg2">
                    <a:lumMod val="50000"/>
                  </a:schemeClr>
                </a:solidFill>
              </a:rPr>
              <a:t>INFORMAL</a:t>
            </a:r>
          </a:p>
          <a:p>
            <a:pPr algn="ctr"/>
            <a:endParaRPr lang="en-US" sz="2000" b="1" dirty="0" smtClean="0">
              <a:solidFill>
                <a:schemeClr val="bg2">
                  <a:lumMod val="50000"/>
                </a:schemeClr>
              </a:solidFill>
            </a:endParaRPr>
          </a:p>
          <a:p>
            <a:pPr algn="ctr">
              <a:lnSpc>
                <a:spcPct val="150000"/>
              </a:lnSpc>
            </a:pPr>
            <a:r>
              <a:rPr lang="en-US" sz="2000" b="1" dirty="0" smtClean="0">
                <a:solidFill>
                  <a:schemeClr val="bg2">
                    <a:lumMod val="50000"/>
                  </a:schemeClr>
                </a:solidFill>
              </a:rPr>
              <a:t>Hey, What’s Up?</a:t>
            </a:r>
          </a:p>
          <a:p>
            <a:pPr algn="ctr"/>
            <a:endParaRPr lang="en-US" sz="2000" b="1" dirty="0">
              <a:solidFill>
                <a:schemeClr val="bg2">
                  <a:lumMod val="50000"/>
                </a:schemeClr>
              </a:solidFill>
            </a:endParaRPr>
          </a:p>
          <a:p>
            <a:pPr algn="ctr"/>
            <a:r>
              <a:rPr lang="en-US" sz="2000" b="1" dirty="0" smtClean="0">
                <a:solidFill>
                  <a:schemeClr val="bg2">
                    <a:lumMod val="50000"/>
                  </a:schemeClr>
                </a:solidFill>
              </a:rPr>
              <a:t>Use with friends or family members in casual settings.</a:t>
            </a:r>
          </a:p>
          <a:p>
            <a:pPr algn="ctr"/>
            <a:endParaRPr lang="en-US" sz="2000" b="1" dirty="0">
              <a:solidFill>
                <a:schemeClr val="bg2">
                  <a:lumMod val="50000"/>
                </a:schemeClr>
              </a:solidFill>
            </a:endParaRPr>
          </a:p>
        </p:txBody>
      </p:sp>
    </p:spTree>
    <p:extLst>
      <p:ext uri="{BB962C8B-B14F-4D97-AF65-F5344CB8AC3E}">
        <p14:creationId xmlns:p14="http://schemas.microsoft.com/office/powerpoint/2010/main" val="374456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wipe(down)">
                                      <p:cBhvr>
                                        <p:cTn id="25" dur="50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wipe(down)">
                                      <p:cBhvr>
                                        <p:cTn id="30" dur="500"/>
                                        <p:tgtEl>
                                          <p:spTgt spid="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wipe(down)">
                                      <p:cBhvr>
                                        <p:cTn id="35"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41516" y="2743199"/>
            <a:ext cx="8473884" cy="3493827"/>
          </a:xfrm>
        </p:spPr>
        <p:txBody>
          <a:bodyPr>
            <a:normAutofit/>
          </a:bodyPr>
          <a:lstStyle/>
          <a:p>
            <a:r>
              <a:rPr lang="en-US" sz="1800" dirty="0" smtClean="0"/>
              <a:t>A sign created by a deaf person to ‘replace’ fingerspelling someone’s name </a:t>
            </a:r>
            <a:endParaRPr lang="en-US" sz="1800" dirty="0" smtClean="0"/>
          </a:p>
          <a:p>
            <a:pPr marL="342900" indent="-342900">
              <a:buAutoNum type="arabicPeriod"/>
            </a:pPr>
            <a:endParaRPr lang="en-US" sz="1800" dirty="0" smtClean="0"/>
          </a:p>
          <a:p>
            <a:r>
              <a:rPr lang="en-US" sz="1800" dirty="0" smtClean="0"/>
              <a:t>Can two people with the same name have the Same </a:t>
            </a:r>
            <a:r>
              <a:rPr lang="en-US" sz="1800" u="sng" dirty="0" smtClean="0"/>
              <a:t>name sign </a:t>
            </a:r>
            <a:r>
              <a:rPr lang="en-US" sz="1800" dirty="0" smtClean="0"/>
              <a:t>just because they have the same name? </a:t>
            </a:r>
          </a:p>
          <a:p>
            <a:r>
              <a:rPr lang="en-US" sz="1800" dirty="0" smtClean="0"/>
              <a:t>Example:  Michael Jones  and Michael Thomas? </a:t>
            </a:r>
          </a:p>
          <a:p>
            <a:r>
              <a:rPr lang="en-US" sz="2400" dirty="0" smtClean="0">
                <a:solidFill>
                  <a:schemeClr val="accent1"/>
                </a:solidFill>
              </a:rPr>
              <a:t>NO! </a:t>
            </a:r>
            <a:endParaRPr lang="en-US" sz="2400" dirty="0">
              <a:solidFill>
                <a:schemeClr val="accent1"/>
              </a:solidFill>
            </a:endParaRPr>
          </a:p>
        </p:txBody>
      </p:sp>
      <p:sp>
        <p:nvSpPr>
          <p:cNvPr id="2" name="Title 1"/>
          <p:cNvSpPr>
            <a:spLocks noGrp="1"/>
          </p:cNvSpPr>
          <p:nvPr>
            <p:ph type="title"/>
          </p:nvPr>
        </p:nvSpPr>
        <p:spPr/>
        <p:txBody>
          <a:bodyPr>
            <a:normAutofit/>
          </a:bodyPr>
          <a:lstStyle/>
          <a:p>
            <a:r>
              <a:rPr lang="en-US" sz="6000" b="1" dirty="0" smtClean="0"/>
              <a:t>Name Signs</a:t>
            </a:r>
            <a:endParaRPr lang="en-US" sz="6000" b="1" dirty="0"/>
          </a:p>
        </p:txBody>
      </p:sp>
    </p:spTree>
    <p:extLst>
      <p:ext uri="{BB962C8B-B14F-4D97-AF65-F5344CB8AC3E}">
        <p14:creationId xmlns:p14="http://schemas.microsoft.com/office/powerpoint/2010/main" val="79585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smtClean="0">
                <a:solidFill>
                  <a:schemeClr val="accent1"/>
                </a:solidFill>
              </a:rPr>
              <a:t>Name Signs</a:t>
            </a:r>
            <a:endParaRPr lang="en-US" sz="4000" b="1" dirty="0">
              <a:solidFill>
                <a:schemeClr val="accent1"/>
              </a:solidFill>
            </a:endParaRPr>
          </a:p>
        </p:txBody>
      </p:sp>
      <p:sp>
        <p:nvSpPr>
          <p:cNvPr id="5" name="Content Placeholder 4"/>
          <p:cNvSpPr>
            <a:spLocks noGrp="1"/>
          </p:cNvSpPr>
          <p:nvPr>
            <p:ph sz="quarter" idx="1"/>
          </p:nvPr>
        </p:nvSpPr>
        <p:spPr/>
        <p:txBody>
          <a:bodyPr/>
          <a:lstStyle/>
          <a:p>
            <a:r>
              <a:rPr lang="en-US" dirty="0" smtClean="0">
                <a:solidFill>
                  <a:schemeClr val="bg2">
                    <a:lumMod val="25000"/>
                  </a:schemeClr>
                </a:solidFill>
              </a:rPr>
              <a:t>True or False – Names signs can changed once or so in a person’s lifetime for some reason. </a:t>
            </a:r>
          </a:p>
          <a:p>
            <a:r>
              <a:rPr lang="en-US" dirty="0" smtClean="0">
                <a:solidFill>
                  <a:schemeClr val="bg2">
                    <a:lumMod val="25000"/>
                  </a:schemeClr>
                </a:solidFill>
              </a:rPr>
              <a:t>True or False – Name signs can be invented by a non-native signer. </a:t>
            </a:r>
          </a:p>
          <a:p>
            <a:pPr lvl="2"/>
            <a:r>
              <a:rPr lang="en-US" dirty="0" smtClean="0">
                <a:solidFill>
                  <a:schemeClr val="bg2">
                    <a:lumMod val="25000"/>
                  </a:schemeClr>
                </a:solidFill>
              </a:rPr>
              <a:t>Name signs are considered a gift. </a:t>
            </a:r>
          </a:p>
          <a:p>
            <a:pPr lvl="2"/>
            <a:r>
              <a:rPr lang="en-US" dirty="0" smtClean="0">
                <a:solidFill>
                  <a:schemeClr val="bg2">
                    <a:lumMod val="25000"/>
                  </a:schemeClr>
                </a:solidFill>
              </a:rPr>
              <a:t>Non-native signers sometimes invent their own name sign and end up signing something foolish instead. </a:t>
            </a:r>
          </a:p>
          <a:p>
            <a:r>
              <a:rPr lang="en-US" dirty="0" smtClean="0">
                <a:solidFill>
                  <a:schemeClr val="bg2">
                    <a:lumMod val="25000"/>
                  </a:schemeClr>
                </a:solidFill>
              </a:rPr>
              <a:t>True or False – All Deaf people have name signs. </a:t>
            </a:r>
          </a:p>
          <a:p>
            <a:pPr lvl="2"/>
            <a:r>
              <a:rPr lang="en-US" dirty="0" smtClean="0">
                <a:solidFill>
                  <a:schemeClr val="bg2">
                    <a:lumMod val="25000"/>
                  </a:schemeClr>
                </a:solidFill>
              </a:rPr>
              <a:t>Remember, those with short 2, 3, 4 letter names may chose to not have a name sign. </a:t>
            </a:r>
          </a:p>
        </p:txBody>
      </p:sp>
      <p:sp>
        <p:nvSpPr>
          <p:cNvPr id="2" name="TextBox 1"/>
          <p:cNvSpPr txBox="1"/>
          <p:nvPr/>
        </p:nvSpPr>
        <p:spPr>
          <a:xfrm>
            <a:off x="533400" y="1676400"/>
            <a:ext cx="1156086" cy="369332"/>
          </a:xfrm>
          <a:prstGeom prst="rect">
            <a:avLst/>
          </a:prstGeom>
          <a:noFill/>
        </p:spPr>
        <p:txBody>
          <a:bodyPr wrap="none" rtlCol="0">
            <a:spAutoFit/>
          </a:bodyPr>
          <a:lstStyle/>
          <a:p>
            <a:r>
              <a:rPr lang="en-US" b="1" dirty="0" smtClean="0">
                <a:solidFill>
                  <a:srgbClr val="C00000"/>
                </a:solidFill>
              </a:rPr>
              <a:t>______</a:t>
            </a:r>
            <a:endParaRPr lang="en-US" b="1" dirty="0">
              <a:solidFill>
                <a:srgbClr val="C00000"/>
              </a:solidFill>
            </a:endParaRPr>
          </a:p>
        </p:txBody>
      </p:sp>
      <p:sp>
        <p:nvSpPr>
          <p:cNvPr id="6" name="TextBox 5"/>
          <p:cNvSpPr txBox="1"/>
          <p:nvPr/>
        </p:nvSpPr>
        <p:spPr>
          <a:xfrm>
            <a:off x="1713134" y="2590800"/>
            <a:ext cx="1156086" cy="369332"/>
          </a:xfrm>
          <a:prstGeom prst="rect">
            <a:avLst/>
          </a:prstGeom>
          <a:noFill/>
        </p:spPr>
        <p:txBody>
          <a:bodyPr wrap="none" rtlCol="0">
            <a:spAutoFit/>
          </a:bodyPr>
          <a:lstStyle/>
          <a:p>
            <a:r>
              <a:rPr lang="en-US" b="1" dirty="0" smtClean="0">
                <a:solidFill>
                  <a:srgbClr val="C00000"/>
                </a:solidFill>
              </a:rPr>
              <a:t>______</a:t>
            </a:r>
            <a:endParaRPr lang="en-US" b="1" dirty="0">
              <a:solidFill>
                <a:srgbClr val="C00000"/>
              </a:solidFill>
            </a:endParaRPr>
          </a:p>
        </p:txBody>
      </p:sp>
      <p:sp>
        <p:nvSpPr>
          <p:cNvPr id="7" name="TextBox 6"/>
          <p:cNvSpPr txBox="1"/>
          <p:nvPr/>
        </p:nvSpPr>
        <p:spPr>
          <a:xfrm>
            <a:off x="1689486" y="4572000"/>
            <a:ext cx="1156086" cy="369332"/>
          </a:xfrm>
          <a:prstGeom prst="rect">
            <a:avLst/>
          </a:prstGeom>
          <a:noFill/>
        </p:spPr>
        <p:txBody>
          <a:bodyPr wrap="none" rtlCol="0">
            <a:spAutoFit/>
          </a:bodyPr>
          <a:lstStyle/>
          <a:p>
            <a:r>
              <a:rPr lang="en-US" b="1" dirty="0" smtClean="0">
                <a:solidFill>
                  <a:srgbClr val="C00000"/>
                </a:solidFill>
              </a:rPr>
              <a:t>______</a:t>
            </a:r>
            <a:endParaRPr lang="en-US" b="1" dirty="0">
              <a:solidFill>
                <a:srgbClr val="C00000"/>
              </a:solidFill>
            </a:endParaRPr>
          </a:p>
        </p:txBody>
      </p:sp>
    </p:spTree>
    <p:extLst>
      <p:ext uri="{BB962C8B-B14F-4D97-AF65-F5344CB8AC3E}">
        <p14:creationId xmlns:p14="http://schemas.microsoft.com/office/powerpoint/2010/main" val="42244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p:cTn id="3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3" dur="500"/>
                                        <p:tgtEl>
                                          <p:spTgt spid="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40" dur="500"/>
                                        <p:tgtEl>
                                          <p:spTgt spid="5">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anim calcmode="lin" valueType="num">
                                      <p:cBhvr>
                                        <p:cTn id="4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7" dur="500"/>
                                        <p:tgtEl>
                                          <p:spTgt spid="5">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5">
                                            <p:txEl>
                                              <p:pRg st="5" end="5"/>
                                            </p:txEl>
                                          </p:spTgt>
                                        </p:tgtEl>
                                        <p:attrNameLst>
                                          <p:attrName>style.visibility</p:attrName>
                                        </p:attrNameLst>
                                      </p:cBhvr>
                                      <p:to>
                                        <p:strVal val="visible"/>
                                      </p:to>
                                    </p:set>
                                    <p:anim calcmode="lin" valueType="num">
                                      <p:cBhvr>
                                        <p:cTn id="57"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58"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5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dirty="0" smtClean="0">
                <a:solidFill>
                  <a:schemeClr val="accent1"/>
                </a:solidFill>
              </a:rPr>
              <a:t>Eye Contact </a:t>
            </a:r>
            <a:endParaRPr lang="en-US" sz="6600" b="1" dirty="0">
              <a:solidFill>
                <a:schemeClr val="accent1"/>
              </a:solidFill>
            </a:endParaRPr>
          </a:p>
        </p:txBody>
      </p:sp>
      <p:sp>
        <p:nvSpPr>
          <p:cNvPr id="3" name="Content Placeholder 2"/>
          <p:cNvSpPr>
            <a:spLocks noGrp="1"/>
          </p:cNvSpPr>
          <p:nvPr>
            <p:ph sz="quarter" idx="1"/>
          </p:nvPr>
        </p:nvSpPr>
        <p:spPr>
          <a:xfrm>
            <a:off x="658813" y="1828800"/>
            <a:ext cx="7824787" cy="4297363"/>
          </a:xfrm>
        </p:spPr>
        <p:txBody>
          <a:bodyPr>
            <a:normAutofit/>
          </a:bodyPr>
          <a:lstStyle/>
          <a:p>
            <a:r>
              <a:rPr lang="en-US" sz="3200" dirty="0" smtClean="0">
                <a:solidFill>
                  <a:schemeClr val="bg2">
                    <a:lumMod val="25000"/>
                  </a:schemeClr>
                </a:solidFill>
              </a:rPr>
              <a:t>Not maintaining eye contact during a conversation is considered rude in Deaf culture. </a:t>
            </a:r>
          </a:p>
          <a:p>
            <a:r>
              <a:rPr lang="en-US" sz="2800" i="1" dirty="0" smtClean="0">
                <a:solidFill>
                  <a:schemeClr val="bg2">
                    <a:lumMod val="25000"/>
                  </a:schemeClr>
                </a:solidFill>
              </a:rPr>
              <a:t>Your eyes are your ears in ASL. </a:t>
            </a:r>
          </a:p>
          <a:p>
            <a:r>
              <a:rPr lang="en-US" sz="2800" i="1" dirty="0" smtClean="0">
                <a:solidFill>
                  <a:schemeClr val="bg2">
                    <a:lumMod val="25000"/>
                  </a:schemeClr>
                </a:solidFill>
              </a:rPr>
              <a:t>If you must look away sign</a:t>
            </a:r>
          </a:p>
          <a:p>
            <a:pPr>
              <a:buNone/>
            </a:pPr>
            <a:endParaRPr lang="en-US" sz="2800" i="1" dirty="0"/>
          </a:p>
        </p:txBody>
      </p:sp>
      <p:sp>
        <p:nvSpPr>
          <p:cNvPr id="5" name="TextBox 4"/>
          <p:cNvSpPr txBox="1"/>
          <p:nvPr/>
        </p:nvSpPr>
        <p:spPr>
          <a:xfrm>
            <a:off x="4800600" y="4772832"/>
            <a:ext cx="1937982" cy="584775"/>
          </a:xfrm>
          <a:prstGeom prst="rect">
            <a:avLst/>
          </a:prstGeom>
          <a:noFill/>
        </p:spPr>
        <p:txBody>
          <a:bodyPr wrap="square" rtlCol="0">
            <a:spAutoFit/>
          </a:bodyPr>
          <a:lstStyle/>
          <a:p>
            <a:r>
              <a:rPr lang="en-US" sz="3200" dirty="0" smtClean="0">
                <a:solidFill>
                  <a:schemeClr val="accent1"/>
                </a:solidFill>
              </a:rPr>
              <a:t>Hold On</a:t>
            </a:r>
            <a:endParaRPr lang="en-US" sz="3200" dirty="0">
              <a:solidFill>
                <a:schemeClr val="accent1"/>
              </a:solidFil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568" r="65258" b="9821"/>
          <a:stretch/>
        </p:blipFill>
        <p:spPr bwMode="auto">
          <a:xfrm>
            <a:off x="7010400" y="3505200"/>
            <a:ext cx="1752600" cy="2815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110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blinds(horizontal)">
                                      <p:cBhvr>
                                        <p:cTn id="25" dur="500"/>
                                        <p:tgtEl>
                                          <p:spTgt spid="5">
                                            <p:txEl>
                                              <p:pRg st="0" end="0"/>
                                            </p:txEl>
                                          </p:spTgt>
                                        </p:tgtEl>
                                      </p:cBhvr>
                                    </p:animEffect>
                                  </p:childTnLst>
                                </p:cTn>
                              </p:par>
                              <p:par>
                                <p:cTn id="26" presetID="53" presetClass="entr" presetSubtype="16" fill="hold" nodeType="withEffect">
                                  <p:stCondLst>
                                    <p:cond delay="0"/>
                                  </p:stCondLst>
                                  <p:childTnLst>
                                    <p:set>
                                      <p:cBhvr>
                                        <p:cTn id="27" dur="1" fill="hold">
                                          <p:stCondLst>
                                            <p:cond delay="0"/>
                                          </p:stCondLst>
                                        </p:cTn>
                                        <p:tgtEl>
                                          <p:spTgt spid="1026"/>
                                        </p:tgtEl>
                                        <p:attrNameLst>
                                          <p:attrName>style.visibility</p:attrName>
                                        </p:attrNameLst>
                                      </p:cBhvr>
                                      <p:to>
                                        <p:strVal val="visible"/>
                                      </p:to>
                                    </p:set>
                                    <p:anim calcmode="lin" valueType="num">
                                      <p:cBhvr>
                                        <p:cTn id="28" dur="500" fill="hold"/>
                                        <p:tgtEl>
                                          <p:spTgt spid="1026"/>
                                        </p:tgtEl>
                                        <p:attrNameLst>
                                          <p:attrName>ppt_w</p:attrName>
                                        </p:attrNameLst>
                                      </p:cBhvr>
                                      <p:tavLst>
                                        <p:tav tm="0">
                                          <p:val>
                                            <p:fltVal val="0"/>
                                          </p:val>
                                        </p:tav>
                                        <p:tav tm="100000">
                                          <p:val>
                                            <p:strVal val="#ppt_w"/>
                                          </p:val>
                                        </p:tav>
                                      </p:tavLst>
                                    </p:anim>
                                    <p:anim calcmode="lin" valueType="num">
                                      <p:cBhvr>
                                        <p:cTn id="29" dur="500" fill="hold"/>
                                        <p:tgtEl>
                                          <p:spTgt spid="1026"/>
                                        </p:tgtEl>
                                        <p:attrNameLst>
                                          <p:attrName>ppt_h</p:attrName>
                                        </p:attrNameLst>
                                      </p:cBhvr>
                                      <p:tavLst>
                                        <p:tav tm="0">
                                          <p:val>
                                            <p:fltVal val="0"/>
                                          </p:val>
                                        </p:tav>
                                        <p:tav tm="100000">
                                          <p:val>
                                            <p:strVal val="#ppt_h"/>
                                          </p:val>
                                        </p:tav>
                                      </p:tavLst>
                                    </p:anim>
                                    <p:animEffect transition="in" filter="fade">
                                      <p:cBhvr>
                                        <p:cTn id="30"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785" y="456253"/>
            <a:ext cx="8338782" cy="610548"/>
          </a:xfrm>
        </p:spPr>
        <p:txBody>
          <a:bodyPr>
            <a:noAutofit/>
          </a:bodyPr>
          <a:lstStyle/>
          <a:p>
            <a:r>
              <a:rPr lang="en-US" sz="3600" b="1" dirty="0" smtClean="0">
                <a:solidFill>
                  <a:schemeClr val="accent1"/>
                </a:solidFill>
              </a:rPr>
              <a:t>Gaining Attention of the Deaf</a:t>
            </a:r>
            <a:endParaRPr lang="en-US" sz="3600" b="1" dirty="0">
              <a:solidFill>
                <a:schemeClr val="accent1"/>
              </a:solidFill>
            </a:endParaRPr>
          </a:p>
        </p:txBody>
      </p:sp>
      <p:sp>
        <p:nvSpPr>
          <p:cNvPr id="5" name="Content Placeholder 4"/>
          <p:cNvSpPr>
            <a:spLocks noGrp="1"/>
          </p:cNvSpPr>
          <p:nvPr>
            <p:ph sz="half" idx="1"/>
          </p:nvPr>
        </p:nvSpPr>
        <p:spPr>
          <a:xfrm>
            <a:off x="533400" y="1447800"/>
            <a:ext cx="7816850" cy="2474166"/>
          </a:xfrm>
        </p:spPr>
        <p:txBody>
          <a:bodyPr>
            <a:normAutofit lnSpcReduction="10000"/>
          </a:bodyPr>
          <a:lstStyle/>
          <a:p>
            <a:r>
              <a:rPr lang="en-US" sz="2800" dirty="0" smtClean="0"/>
              <a:t>DO’s</a:t>
            </a:r>
          </a:p>
          <a:p>
            <a:pPr lvl="2"/>
            <a:r>
              <a:rPr lang="en-US" sz="2800" dirty="0"/>
              <a:t>Gentle Tap</a:t>
            </a:r>
          </a:p>
          <a:p>
            <a:pPr lvl="2"/>
            <a:r>
              <a:rPr lang="en-US" sz="2800" dirty="0" smtClean="0"/>
              <a:t>Simple </a:t>
            </a:r>
            <a:r>
              <a:rPr lang="en-US" sz="2800" dirty="0" err="1" smtClean="0"/>
              <a:t>handwave</a:t>
            </a:r>
            <a:endParaRPr lang="en-US" sz="2800" dirty="0" smtClean="0"/>
          </a:p>
          <a:p>
            <a:pPr lvl="2"/>
            <a:r>
              <a:rPr lang="en-US" sz="2800" dirty="0" smtClean="0"/>
              <a:t>Flash lights – when they are alone</a:t>
            </a:r>
          </a:p>
          <a:p>
            <a:pPr lvl="2"/>
            <a:r>
              <a:rPr lang="en-US" sz="2800" dirty="0" smtClean="0"/>
              <a:t>Stomping </a:t>
            </a:r>
          </a:p>
        </p:txBody>
      </p:sp>
      <p:sp>
        <p:nvSpPr>
          <p:cNvPr id="6" name="Content Placeholder 5"/>
          <p:cNvSpPr>
            <a:spLocks noGrp="1"/>
          </p:cNvSpPr>
          <p:nvPr>
            <p:ph sz="half" idx="13"/>
          </p:nvPr>
        </p:nvSpPr>
        <p:spPr/>
        <p:txBody>
          <a:bodyPr>
            <a:normAutofit/>
          </a:bodyPr>
          <a:lstStyle/>
          <a:p>
            <a:r>
              <a:rPr lang="en-US" sz="2800" dirty="0" smtClean="0"/>
              <a:t>DON’Ts</a:t>
            </a:r>
          </a:p>
          <a:p>
            <a:pPr lvl="2"/>
            <a:r>
              <a:rPr lang="en-US" sz="2800" dirty="0" smtClean="0"/>
              <a:t>Throw something at them</a:t>
            </a:r>
          </a:p>
          <a:p>
            <a:pPr lvl="2"/>
            <a:r>
              <a:rPr lang="en-US" sz="2800" dirty="0" smtClean="0"/>
              <a:t>Wave in the air like a wild animal</a:t>
            </a:r>
          </a:p>
        </p:txBody>
      </p:sp>
    </p:spTree>
    <p:extLst>
      <p:ext uri="{BB962C8B-B14F-4D97-AF65-F5344CB8AC3E}">
        <p14:creationId xmlns:p14="http://schemas.microsoft.com/office/powerpoint/2010/main" val="466727892"/>
      </p:ext>
    </p:extLst>
  </p:cSld>
  <p:clrMapOvr>
    <a:masterClrMapping/>
  </p:clrMapOvr>
  <p:transition spd="med">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ox(in)">
                                      <p:cBhvr>
                                        <p:cTn id="7" dur="500"/>
                                        <p:tgtEl>
                                          <p:spTgt spid="5">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ox(in)">
                                      <p:cBhvr>
                                        <p:cTn id="13" dur="500"/>
                                        <p:tgtEl>
                                          <p:spTgt spid="5">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box(in)">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blinds(horizontal)">
                                      <p:cBhvr>
                                        <p:cTn id="21" dur="500"/>
                                        <p:tgtEl>
                                          <p:spTgt spid="6">
                                            <p:txEl>
                                              <p:pRg st="1" end="1"/>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blinds(horizontal)">
                                      <p:cBhvr>
                                        <p:cTn id="24"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3470</TotalTime>
  <Words>1272</Words>
  <Application>Microsoft Office PowerPoint</Application>
  <PresentationFormat>On-screen Show (4:3)</PresentationFormat>
  <Paragraphs>151</Paragraphs>
  <Slides>22</Slides>
  <Notes>0</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Batang</vt:lpstr>
      <vt:lpstr>Arial</vt:lpstr>
      <vt:lpstr>Bell MT</vt:lpstr>
      <vt:lpstr>Cooper Black</vt:lpstr>
      <vt:lpstr>Georgia</vt:lpstr>
      <vt:lpstr>Wingdings</vt:lpstr>
      <vt:lpstr>Wingdings 2</vt:lpstr>
      <vt:lpstr>Civic</vt:lpstr>
      <vt:lpstr>Deaf Culture</vt:lpstr>
      <vt:lpstr>What is ASL? </vt:lpstr>
      <vt:lpstr>American Sign Language</vt:lpstr>
      <vt:lpstr>Introductions</vt:lpstr>
      <vt:lpstr>Greetings - Formal vs. Informal </vt:lpstr>
      <vt:lpstr>Name Signs</vt:lpstr>
      <vt:lpstr>Name Signs</vt:lpstr>
      <vt:lpstr>Eye Contact </vt:lpstr>
      <vt:lpstr>Gaining Attention of the Deaf</vt:lpstr>
      <vt:lpstr>Labels in the Deaf Culture</vt:lpstr>
      <vt:lpstr>What is a CODA?</vt:lpstr>
      <vt:lpstr>PowerPoint Presentation</vt:lpstr>
      <vt:lpstr>Deaf Blunt</vt:lpstr>
      <vt:lpstr>Deaf – Hearing Etiquette</vt:lpstr>
      <vt:lpstr>PowerPoint Presentation</vt:lpstr>
      <vt:lpstr>Interrupting a conversation,   What do  you do?</vt:lpstr>
      <vt:lpstr>Never say to a Deaf person:</vt:lpstr>
      <vt:lpstr>Rules for working with an Interpreter: </vt:lpstr>
      <vt:lpstr>Sports changed because of the Deaf</vt:lpstr>
      <vt:lpstr>How are the Deaf and Hearing cultures different? </vt:lpstr>
      <vt:lpstr>Deaf    vs    deaf </vt:lpstr>
      <vt:lpstr>Deaf Education</vt:lpstr>
    </vt:vector>
  </TitlesOfParts>
  <Company>Duval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Deaf Culture</dc:title>
  <dc:creator>Haralambou, Charlotte B.</dc:creator>
  <cp:lastModifiedBy>Haralambou, Charlotte B.</cp:lastModifiedBy>
  <cp:revision>25</cp:revision>
  <dcterms:created xsi:type="dcterms:W3CDTF">2014-04-04T15:29:41Z</dcterms:created>
  <dcterms:modified xsi:type="dcterms:W3CDTF">2017-05-08T18:57:03Z</dcterms:modified>
</cp:coreProperties>
</file>