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C8B26-E353-43B7-8118-C5DFFA21A9AD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1C139-1A63-457F-89D2-E04523F8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B13-D760-431A-9559-7C30BCEA8F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56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2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75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6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00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3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1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3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0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36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71CF74-C357-4C45-B88A-A3EE57C7DB10}" type="datetimeFigureOut">
              <a:rPr lang="en-US" smtClean="0"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44D0F1-5FFB-45AE-81DF-3089A29A2C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4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988" y="4519267"/>
            <a:ext cx="8153400" cy="2586319"/>
          </a:xfrm>
        </p:spPr>
        <p:txBody>
          <a:bodyPr/>
          <a:lstStyle/>
          <a:p>
            <a:r>
              <a:rPr lang="en-US" sz="8800" b="1" dirty="0"/>
              <a:t>Small Stuff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i="1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1863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32317" y="2133601"/>
            <a:ext cx="8735683" cy="422865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Hearing aids </a:t>
            </a:r>
          </a:p>
          <a:p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FM Systems</a:t>
            </a:r>
          </a:p>
          <a:p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TTY – Teletypewriter</a:t>
            </a:r>
          </a:p>
          <a:p>
            <a:r>
              <a:rPr lang="en-US" sz="3000" dirty="0" err="1" smtClean="0">
                <a:solidFill>
                  <a:schemeClr val="accent2">
                    <a:lumMod val="75000"/>
                  </a:schemeClr>
                </a:solidFill>
              </a:rPr>
              <a:t>Webphones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/Videophones</a:t>
            </a:r>
          </a:p>
          <a:p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Closed Captioning</a:t>
            </a:r>
          </a:p>
          <a:p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Rear Window Captioning</a:t>
            </a:r>
          </a:p>
          <a:p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Cochlear Implants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5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any of these cure deafness?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4464" y="460076"/>
            <a:ext cx="9306464" cy="1411044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1">
                    <a:lumMod val="50000"/>
                  </a:schemeClr>
                </a:solidFill>
              </a:rPr>
              <a:t>What are some </a:t>
            </a:r>
            <a:r>
              <a:rPr lang="en-US" sz="5400" u="sng" dirty="0">
                <a:solidFill>
                  <a:schemeClr val="accent1">
                    <a:lumMod val="50000"/>
                  </a:schemeClr>
                </a:solidFill>
              </a:rPr>
              <a:t>Assistive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</a:rPr>
              <a:t> Devices used by the Deaf and Hard of Hearing?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5580" t="31427" r="7347" b="36733"/>
          <a:stretch/>
        </p:blipFill>
        <p:spPr>
          <a:xfrm rot="16200000">
            <a:off x="7965057" y="2235720"/>
            <a:ext cx="6124755" cy="232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Flashing Lights </a:t>
            </a:r>
          </a:p>
          <a:p>
            <a:pPr marL="128016" lvl="1" indent="0">
              <a:buNone/>
            </a:pP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128016" lvl="1" indent="0"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For? 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Door bell, phone, baby monitor, household alarms, etc. </a:t>
            </a: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Vibrator for your pillow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alarm clock, weather device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Alerting</a:t>
            </a:r>
            <a:r>
              <a:rPr lang="en-US" dirty="0" smtClean="0"/>
              <a:t> Devices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580" t="31427" r="7347" b="36733"/>
          <a:stretch/>
        </p:blipFill>
        <p:spPr>
          <a:xfrm rot="10800000">
            <a:off x="6067245" y="0"/>
            <a:ext cx="6124755" cy="232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</a:rPr>
              <a:t>Know your symbols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8" y="2390278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02" y="3359814"/>
            <a:ext cx="1524000" cy="152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602" y="1456746"/>
            <a:ext cx="1513978" cy="151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 descr="deaf symbol 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9120" y="4124358"/>
            <a:ext cx="1466962" cy="150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78" y="3647579"/>
            <a:ext cx="1241323" cy="124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57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60122" y="2084832"/>
            <a:ext cx="6832120" cy="4023360"/>
          </a:xfrm>
        </p:spPr>
        <p:txBody>
          <a:bodyPr/>
          <a:lstStyle/>
          <a:p>
            <a:r>
              <a:rPr lang="en-US" sz="3600" dirty="0" smtClean="0"/>
              <a:t>Visual </a:t>
            </a:r>
            <a:r>
              <a:rPr lang="en-US" sz="3600" dirty="0"/>
              <a:t>literature passed down from generation to generation and is produced by the Deaf culture through the act of </a:t>
            </a:r>
            <a:r>
              <a:rPr lang="en-US" sz="3600" b="1" dirty="0"/>
              <a:t>storytelling</a:t>
            </a:r>
            <a:r>
              <a:rPr lang="en-US" sz="3600" dirty="0"/>
              <a:t>. 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</a:t>
            </a:r>
            <a:r>
              <a:rPr lang="en-US" sz="6600" dirty="0" smtClean="0"/>
              <a:t>ASL </a:t>
            </a:r>
            <a:r>
              <a:rPr lang="en-US" sz="6600" dirty="0" smtClean="0"/>
              <a:t>literature</a:t>
            </a:r>
            <a:r>
              <a:rPr lang="en-US" sz="6600" dirty="0"/>
              <a:t>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45580" t="31427" r="7347" b="36733"/>
          <a:stretch/>
        </p:blipFill>
        <p:spPr>
          <a:xfrm rot="16200000">
            <a:off x="7965057" y="2261846"/>
            <a:ext cx="6124755" cy="232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Can you give me some examples of the different kinds of ASL Literature?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616014" y="2224870"/>
            <a:ext cx="76142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4400" dirty="0" smtClean="0">
                <a:solidFill>
                  <a:schemeClr val="accent2"/>
                </a:solidFill>
              </a:rPr>
              <a:t>ABC </a:t>
            </a:r>
            <a:r>
              <a:rPr lang="en-US" sz="4400" dirty="0">
                <a:solidFill>
                  <a:schemeClr val="accent2"/>
                </a:solidFill>
              </a:rPr>
              <a:t>Story</a:t>
            </a:r>
          </a:p>
          <a:p>
            <a:pPr lvl="2"/>
            <a:r>
              <a:rPr lang="en-US" sz="4400" dirty="0">
                <a:solidFill>
                  <a:schemeClr val="accent2"/>
                </a:solidFill>
              </a:rPr>
              <a:t>Number Story</a:t>
            </a:r>
          </a:p>
          <a:p>
            <a:pPr lvl="2"/>
            <a:r>
              <a:rPr lang="en-US" sz="4400" dirty="0">
                <a:solidFill>
                  <a:schemeClr val="accent2"/>
                </a:solidFill>
              </a:rPr>
              <a:t>Classifier </a:t>
            </a:r>
            <a:r>
              <a:rPr lang="en-US" sz="4400" dirty="0" smtClean="0">
                <a:solidFill>
                  <a:schemeClr val="accent2"/>
                </a:solidFill>
              </a:rPr>
              <a:t>Story</a:t>
            </a:r>
            <a:endParaRPr lang="en-US" sz="4400" dirty="0">
              <a:solidFill>
                <a:schemeClr val="accent2"/>
              </a:solidFill>
            </a:endParaRPr>
          </a:p>
          <a:p>
            <a:pPr lvl="2"/>
            <a:r>
              <a:rPr lang="en-US" sz="4400" dirty="0">
                <a:solidFill>
                  <a:schemeClr val="accent2"/>
                </a:solidFill>
              </a:rPr>
              <a:t>Poetry</a:t>
            </a:r>
          </a:p>
          <a:p>
            <a:pPr lvl="2"/>
            <a:r>
              <a:rPr lang="en-US" sz="4400" dirty="0">
                <a:solidFill>
                  <a:schemeClr val="accent2"/>
                </a:solidFill>
              </a:rPr>
              <a:t>Re-telling of Classics in ASL</a:t>
            </a:r>
          </a:p>
          <a:p>
            <a:pPr lvl="2"/>
            <a:r>
              <a:rPr lang="en-US" sz="4400" dirty="0">
                <a:solidFill>
                  <a:schemeClr val="accent2"/>
                </a:solidFill>
              </a:rPr>
              <a:t>Jokes/Humor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580" t="31427" r="7347" b="36733"/>
          <a:stretch/>
        </p:blipFill>
        <p:spPr>
          <a:xfrm rot="16200000">
            <a:off x="-1503358" y="3509610"/>
            <a:ext cx="4851748" cy="184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4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/>
              <a:t>The Ear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 parts,  labeling  and  functions  of  any  kind  will be  on  your  Final.  </a:t>
            </a:r>
          </a:p>
          <a:p>
            <a:r>
              <a:rPr lang="en-US" sz="4000" dirty="0" smtClean="0"/>
              <a:t>HOWEVER, you do need to know the types of hearing loss</a:t>
            </a:r>
            <a:r>
              <a:rPr lang="en-US" sz="4000" dirty="0"/>
              <a:t> </a:t>
            </a:r>
            <a:r>
              <a:rPr lang="en-US" sz="4000" dirty="0" smtClean="0"/>
              <a:t>and  levels of hearing loss. 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LUCKY FOR YOU</a:t>
            </a:r>
            <a:endParaRPr lang="en-US" sz="6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5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9894" y="1863306"/>
            <a:ext cx="9864307" cy="44460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Two Kinds of loss:</a:t>
            </a:r>
          </a:p>
          <a:p>
            <a:pPr lvl="1"/>
            <a:r>
              <a:rPr lang="en-US" sz="3600" b="1" dirty="0" smtClean="0">
                <a:solidFill>
                  <a:schemeClr val="accent2"/>
                </a:solidFill>
              </a:rPr>
              <a:t>Pre-Lingual</a:t>
            </a:r>
          </a:p>
          <a:p>
            <a:pPr lvl="2"/>
            <a:r>
              <a:rPr lang="en-US" sz="2800" dirty="0" smtClean="0"/>
              <a:t>Before you develop another language</a:t>
            </a:r>
          </a:p>
          <a:p>
            <a:pPr lvl="2"/>
            <a:r>
              <a:rPr lang="en-US" sz="2800" dirty="0" smtClean="0"/>
              <a:t>Age is often disputed but it is before a child has learned to speak and understand speech  - generally before 18 months</a:t>
            </a:r>
          </a:p>
          <a:p>
            <a:pPr lvl="2"/>
            <a:endParaRPr lang="en-US" sz="2800" dirty="0" smtClean="0"/>
          </a:p>
          <a:p>
            <a:pPr lvl="1"/>
            <a:r>
              <a:rPr lang="en-US" sz="3600" b="1" dirty="0" smtClean="0">
                <a:solidFill>
                  <a:schemeClr val="accent2"/>
                </a:solidFill>
              </a:rPr>
              <a:t>Post-Lingual</a:t>
            </a:r>
          </a:p>
          <a:p>
            <a:pPr lvl="2"/>
            <a:r>
              <a:rPr lang="en-US" sz="2800" dirty="0" smtClean="0"/>
              <a:t>After a language has been developed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Losing your hearing at different times in your life…</a:t>
            </a:r>
          </a:p>
        </p:txBody>
      </p:sp>
    </p:spTree>
    <p:extLst>
      <p:ext uri="{BB962C8B-B14F-4D97-AF65-F5344CB8AC3E}">
        <p14:creationId xmlns:p14="http://schemas.microsoft.com/office/powerpoint/2010/main" val="364070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918" y="1778481"/>
            <a:ext cx="4673012" cy="2209799"/>
          </a:xfrm>
        </p:spPr>
        <p:txBody>
          <a:bodyPr/>
          <a:lstStyle/>
          <a:p>
            <a:r>
              <a:rPr lang="en-US" sz="6000" dirty="0">
                <a:solidFill>
                  <a:schemeClr val="accent2"/>
                </a:solidFill>
              </a:rPr>
              <a:t>Three Kinds of Hearing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494" y="912877"/>
            <a:ext cx="6448246" cy="5418912"/>
          </a:xfrm>
        </p:spPr>
        <p:txBody>
          <a:bodyPr>
            <a:noAutofit/>
          </a:bodyPr>
          <a:lstStyle/>
          <a:p>
            <a:r>
              <a:rPr lang="en-US" sz="4000" dirty="0"/>
              <a:t>Conductive</a:t>
            </a:r>
          </a:p>
          <a:p>
            <a:pPr lvl="1"/>
            <a:r>
              <a:rPr lang="en-US" sz="3600" dirty="0"/>
              <a:t>Outer and Middle Ear</a:t>
            </a:r>
          </a:p>
          <a:p>
            <a:pPr marL="411480" lvl="1" indent="0">
              <a:buNone/>
            </a:pPr>
            <a:endParaRPr lang="en-US" sz="3600" dirty="0"/>
          </a:p>
          <a:p>
            <a:r>
              <a:rPr lang="en-US" sz="4000" dirty="0" err="1"/>
              <a:t>Sensorineural</a:t>
            </a:r>
            <a:endParaRPr lang="en-US" sz="4000" dirty="0"/>
          </a:p>
          <a:p>
            <a:pPr lvl="1"/>
            <a:r>
              <a:rPr lang="en-US" sz="3600" dirty="0"/>
              <a:t>Inner Ear</a:t>
            </a:r>
          </a:p>
          <a:p>
            <a:pPr marL="411480" lvl="1" indent="0">
              <a:buNone/>
            </a:pPr>
            <a:endParaRPr lang="en-US" sz="3600" dirty="0"/>
          </a:p>
          <a:p>
            <a:r>
              <a:rPr lang="en-US" sz="4000" dirty="0"/>
              <a:t>Mixed</a:t>
            </a:r>
          </a:p>
          <a:p>
            <a:pPr lvl="1"/>
            <a:r>
              <a:rPr lang="en-US" sz="3600" dirty="0"/>
              <a:t>Both Conductive and a </a:t>
            </a:r>
            <a:r>
              <a:rPr lang="en-US" sz="3600" dirty="0" err="1"/>
              <a:t>Sensorineural</a:t>
            </a:r>
            <a:r>
              <a:rPr lang="en-US" sz="3600" dirty="0"/>
              <a:t> HL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580" t="31427" r="7347" b="36733"/>
          <a:stretch/>
        </p:blipFill>
        <p:spPr>
          <a:xfrm>
            <a:off x="6786917" y="3592287"/>
            <a:ext cx="4563195" cy="17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92" y="507629"/>
            <a:ext cx="3651083" cy="1886921"/>
          </a:xfrm>
        </p:spPr>
        <p:txBody>
          <a:bodyPr/>
          <a:lstStyle/>
          <a:p>
            <a:r>
              <a:rPr lang="en-US" sz="5400" dirty="0"/>
              <a:t>4 Degrees of Hearing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152401"/>
            <a:ext cx="4419600" cy="373796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Mild</a:t>
            </a:r>
          </a:p>
          <a:p>
            <a:r>
              <a:rPr lang="en-US" sz="4400" b="1" dirty="0">
                <a:solidFill>
                  <a:schemeClr val="accent2"/>
                </a:solidFill>
              </a:rPr>
              <a:t>Moderate</a:t>
            </a:r>
          </a:p>
          <a:p>
            <a:r>
              <a:rPr lang="en-US" sz="4400" b="1" dirty="0">
                <a:solidFill>
                  <a:schemeClr val="accent2"/>
                </a:solidFill>
              </a:rPr>
              <a:t>Severe</a:t>
            </a:r>
          </a:p>
          <a:p>
            <a:r>
              <a:rPr lang="en-US" sz="4400" b="1" dirty="0">
                <a:solidFill>
                  <a:schemeClr val="accent2"/>
                </a:solidFill>
              </a:rPr>
              <a:t>Profound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9227" y="3562562"/>
            <a:ext cx="1057834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Mild is the lowest level of hearing loss – this person can’t hear whispers/soft sounds but can hear louder noises.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Profound is the greatest level of hearing loss – this person can’t hear whispers or a live rock band! 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5580" t="31427" r="7347" b="36733"/>
          <a:stretch/>
        </p:blipFill>
        <p:spPr>
          <a:xfrm rot="10800000">
            <a:off x="789409" y="2197147"/>
            <a:ext cx="3638898" cy="93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5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Assistive Devices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287</Words>
  <Application>Microsoft Office PowerPoint</Application>
  <PresentationFormat>Widescreen</PresentationFormat>
  <Paragraphs>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Integral</vt:lpstr>
      <vt:lpstr>Small Stuff</vt:lpstr>
      <vt:lpstr>What is ASL literature?</vt:lpstr>
      <vt:lpstr>Can you give me some examples of the different kinds of ASL Literature? </vt:lpstr>
      <vt:lpstr>The Ear</vt:lpstr>
      <vt:lpstr>LUCKY FOR YOU</vt:lpstr>
      <vt:lpstr>Losing your hearing at different times in your life…</vt:lpstr>
      <vt:lpstr>Three Kinds of Hearing Loss</vt:lpstr>
      <vt:lpstr>4 Degrees of Hearing Loss</vt:lpstr>
      <vt:lpstr>Assistive Devices</vt:lpstr>
      <vt:lpstr>What are some Assistive Devices used by the Deaf and Hard of Hearing? </vt:lpstr>
      <vt:lpstr>Alerting Devices</vt:lpstr>
      <vt:lpstr>Know your symbols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Stuff</dc:title>
  <dc:creator>Haralambou, Charlotte B.</dc:creator>
  <cp:lastModifiedBy>Haralambou, Charlotte B.</cp:lastModifiedBy>
  <cp:revision>3</cp:revision>
  <dcterms:created xsi:type="dcterms:W3CDTF">2017-05-01T18:25:22Z</dcterms:created>
  <dcterms:modified xsi:type="dcterms:W3CDTF">2017-05-01T18:46:14Z</dcterms:modified>
</cp:coreProperties>
</file>